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4730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25.xml"/><Relationship Id="rId3" Type="http://schemas.openxmlformats.org/officeDocument/2006/relationships/image" Target="../media/image6.png"/><Relationship Id="rId7" Type="http://schemas.openxmlformats.org/officeDocument/2006/relationships/slide" Target="../slides/slide19.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写作仿">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03504" cy="694944"/>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写作仿</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f3f500000971b7f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431a59567&amp;color=RGB(0,96,96)">
            <a:hlinkClick r:id="rId6" action="ppaction://hlinksldjump"/>
          </p:cNvPr>
          <p:cNvSpPr/>
          <p:nvPr/>
        </p:nvSpPr>
        <p:spPr>
          <a:xfrm>
            <a:off x="6803136" y="1965960"/>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11" name="MasterShapeName?linknodeid=e97250733&amp;color=RGB(0,96,96)">
            <a:hlinkClick r:id="rId7" action="ppaction://hlinksldjump"/>
          </p:cNvPr>
          <p:cNvSpPr/>
          <p:nvPr/>
        </p:nvSpPr>
        <p:spPr>
          <a:xfrm>
            <a:off x="6803136" y="33284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句子控</a:t>
            </a:r>
            <a:endParaRPr lang="en-US" sz="2400" dirty="0"/>
          </a:p>
        </p:txBody>
      </p:sp>
      <p:sp>
        <p:nvSpPr>
          <p:cNvPr id="12" name="MasterShapeName?linknodeid=bb2042551&amp;color=RGB(0,96,96)">
            <a:hlinkClick r:id="rId8" action="ppaction://hlinksldjump"/>
          </p:cNvPr>
          <p:cNvSpPr/>
          <p:nvPr/>
        </p:nvSpPr>
        <p:spPr>
          <a:xfrm>
            <a:off x="6803136" y="47000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写作仿</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句子控">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658368" cy="658368"/>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句子控</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9.xml"/><Relationship Id="rId5" Type="http://schemas.openxmlformats.org/officeDocument/2006/relationships/image" Target="../media/image2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6#a63037afb?sp=1&amp;pid=68911ed99&amp;color=0,55,96&amp;mp=1&amp;vtp=1&amp;bt=1&amp;bbb=1&amp;h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adj</a:t>
            </a:r>
            <a:r>
              <a:rPr lang="en-US" altLang="zh-CN" sz="1800" b="1" i="0" dirty="0">
                <a:solidFill>
                  <a:srgbClr val="003760"/>
                </a:solidFill>
                <a:latin typeface="Times New Roman" pitchFamily="34" charset="0"/>
                <a:ea typeface="微软雅黑" pitchFamily="34" charset="-122"/>
                <a:cs typeface="Times New Roman" pitchFamily="34" charset="-120"/>
              </a:rPr>
              <a:t>.裸露的；光秃秃的；荒芜的；无遮盖的</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landscape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dramatically,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beauty.</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风景中翠绿的草地和光秃秃的岩石形成鲜明的对比</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赋予它野性和自然美</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barely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.几乎不（=hardly/scarcely）；仅仅；勉强可能；刚刚</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barely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visible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through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从雾中几乎看不见海岸</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特别注意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barely常和when连用，意为“刚刚</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就</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”，主句一般用过去完成时，when引导的从句用一般</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过去时；barely是含有否定意义的副词，位于句首时，主句要部分倒装。</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barely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started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speaking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interrupted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Barely</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started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speaking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interrupted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我刚开始说话</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他就打断了我</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3" name="P_6_BD#a63037afb?pid=68911ed99&amp;color=0,55,96&amp;mp=1&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282314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6_BD#a63037afb?pid=68911ed99&amp;color=0,55,96&amp;mp=1&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1" dirty="0">
                <a:solidFill>
                  <a:srgbClr val="003760"/>
                </a:solidFill>
                <a:latin typeface="Times New Roman" pitchFamily="34" charset="0"/>
                <a:ea typeface="微软雅黑" pitchFamily="34" charset="-122"/>
                <a:cs typeface="Times New Roman" pitchFamily="34" charset="-120"/>
              </a:rPr>
              <a:t>Night</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1" dirty="0">
                <a:solidFill>
                  <a:srgbClr val="003760"/>
                </a:solidFill>
                <a:latin typeface="Times New Roman" pitchFamily="34" charset="0"/>
                <a:ea typeface="微软雅黑" pitchFamily="34" charset="-122"/>
                <a:cs typeface="Times New Roman" pitchFamily="34" charset="-120"/>
              </a:rPr>
              <a:t>Shining</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White</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now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kept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New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York's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Metropolitan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Museum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regarded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one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of</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significant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horse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paintings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history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Chinese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art.《照白夜图</a:t>
            </a:r>
            <a:r>
              <a:rPr lang="en-US" altLang="zh-CN" sz="1800" b="1" i="0">
                <a:solidFill>
                  <a:srgbClr val="003760"/>
                </a:solidFill>
                <a:latin typeface="Times New Roman" pitchFamily="34" charset="0"/>
                <a:ea typeface="微软雅黑" pitchFamily="34" charset="-122"/>
                <a:cs typeface="Times New Roman" pitchFamily="34" charset="-120"/>
              </a:rPr>
              <a:t>》，现藏于纽约大都会艺</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术博物馆</a:t>
            </a:r>
            <a:r>
              <a:rPr lang="en-US" altLang="zh-CN" b="1" i="0" dirty="0">
                <a:solidFill>
                  <a:srgbClr val="003760"/>
                </a:solidFill>
                <a:latin typeface="Times New Roman" pitchFamily="34" charset="0"/>
                <a:ea typeface="微软雅黑" pitchFamily="34" charset="-122"/>
                <a:cs typeface="Times New Roman" pitchFamily="34" charset="-120"/>
              </a:rPr>
              <a:t>，</a:t>
            </a:r>
            <a:r>
              <a:rPr lang="en-US" altLang="zh-CN" b="1" i="0">
                <a:solidFill>
                  <a:srgbClr val="003760"/>
                </a:solidFill>
                <a:latin typeface="Times New Roman" pitchFamily="34" charset="0"/>
                <a:ea typeface="微软雅黑" pitchFamily="34" charset="-122"/>
                <a:cs typeface="Times New Roman" pitchFamily="34" charset="-120"/>
              </a:rPr>
              <a:t>被认为是中国艺术史上影响最为深远的骏马图之一。</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教材P58</a:t>
            </a:r>
            <a:endParaRPr lang="en-US" altLang="zh-CN" dirty="0"/>
          </a:p>
        </p:txBody>
      </p:sp>
      <p:pic>
        <p:nvPicPr>
          <p:cNvPr id="3" name="P_6_BD#a63037afb?pid=68911ed99&amp;color=0,55,96&amp;mp=1&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0004dfd86?pid=2a50c2c1a&amp;color=0,55,96&amp;vtp=1&amp;bbb=1"/>
          <p:cNvSpPr/>
          <p:nvPr/>
        </p:nvSpPr>
        <p:spPr>
          <a:xfrm>
            <a:off x="502920" y="31981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regard</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vt</a:t>
            </a:r>
            <a:r>
              <a:rPr lang="en-US" altLang="zh-CN" sz="2200" b="1" i="0" dirty="0">
                <a:solidFill>
                  <a:srgbClr val="003760"/>
                </a:solidFill>
                <a:latin typeface="Times New Roman" pitchFamily="34" charset="0"/>
                <a:ea typeface="微软雅黑" pitchFamily="34" charset="-122"/>
                <a:cs typeface="Times New Roman" pitchFamily="34" charset="-120"/>
              </a:rPr>
              <a:t>.认为，把</a:t>
            </a:r>
            <a:r>
              <a:rPr lang="en-US" altLang="zh-CN" sz="2200" b="1" i="0" dirty="0">
                <a:solidFill>
                  <a:srgbClr val="003760"/>
                </a:solidFill>
                <a:latin typeface="SimSun" panose="02010600030101010101" pitchFamily="2" charset="-122"/>
                <a:ea typeface="微软雅黑" pitchFamily="34" charset="-122"/>
                <a:cs typeface="Times New Roman" pitchFamily="34" charset="-120"/>
              </a:rPr>
              <a:t>……</a:t>
            </a:r>
            <a:r>
              <a:rPr lang="en-US" altLang="zh-CN" sz="2200" b="1" i="0" dirty="0">
                <a:solidFill>
                  <a:srgbClr val="003760"/>
                </a:solidFill>
                <a:latin typeface="Times New Roman" pitchFamily="34" charset="0"/>
                <a:ea typeface="微软雅黑" pitchFamily="34" charset="-122"/>
                <a:cs typeface="Times New Roman" pitchFamily="34" charset="-120"/>
              </a:rPr>
              <a:t>看作</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.［U］尊敬；关注</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1" dirty="0">
                <a:solidFill>
                  <a:srgbClr val="003760"/>
                </a:solidFill>
                <a:latin typeface="Times New Roman" pitchFamily="34" charset="0"/>
                <a:ea typeface="微软雅黑" pitchFamily="34" charset="-122"/>
                <a:cs typeface="Times New Roman" pitchFamily="34" charset="-120"/>
              </a:rPr>
              <a:t>pl</a:t>
            </a:r>
            <a:r>
              <a:rPr lang="en-US" altLang="zh-CN" sz="2200" b="1" i="0" dirty="0">
                <a:solidFill>
                  <a:srgbClr val="003760"/>
                </a:solidFill>
                <a:latin typeface="Times New Roman" pitchFamily="34" charset="0"/>
                <a:ea typeface="微软雅黑" pitchFamily="34" charset="-122"/>
                <a:cs typeface="Times New Roman" pitchFamily="34" charset="-120"/>
              </a:rPr>
              <a:t>.］致意；问候</a:t>
            </a:r>
            <a:endParaRPr lang="en-US" altLang="zh-CN" sz="2200" dirty="0"/>
          </a:p>
        </p:txBody>
      </p:sp>
      <mc:AlternateContent xmlns:mc="http://schemas.openxmlformats.org/markup-compatibility/2006">
        <mc:Choice xmlns:a14="http://schemas.microsoft.com/office/drawing/2010/main" Requires="a14">
          <p:sp>
            <p:nvSpPr>
              <p:cNvPr id="6" name="P_6_BD#a62f18f00?pid=0004dfd86&amp;color=0,55,96&amp;vtp=1&amp;bbb=1"/>
              <p:cNvSpPr/>
              <p:nvPr/>
            </p:nvSpPr>
            <p:spPr>
              <a:xfrm>
                <a:off x="502920" y="3649030"/>
                <a:ext cx="10570464" cy="482600"/>
              </a:xfrm>
              <a:prstGeom prst="rect">
                <a:avLst/>
              </a:prstGeom>
              <a:noFill/>
              <a:ln/>
            </p:spPr>
            <p:txBody>
              <a:bodyPr wrap="none" lIns="0" tIns="0" rIns="0" bIns="0" rtlCol="0" anchor="t"/>
              <a:lstStyle/>
              <a:p>
                <a:pPr algn="l">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regards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Times New Roman" pitchFamily="34" charset="0"/>
                    <a:ea typeface="楷体" pitchFamily="34" charset="-122"/>
                    <a:cs typeface="Times New Roman" pitchFamily="34" charset="-120"/>
                  </a:rPr>
                  <a:t>看到你哥哥时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代我向他问好</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牛津高阶</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6" name="P_6_BD#a62f18f00?pid=0004dfd86&amp;color=0,55,96&amp;vtp=1&amp;bbb=1"/>
              <p:cNvSpPr>
                <a:spLocks noRot="1" noChangeAspect="1" noMove="1" noResize="1" noEditPoints="1" noAdjustHandles="1" noChangeArrowheads="1" noChangeShapeType="1" noTextEdit="1"/>
              </p:cNvSpPr>
              <p:nvPr/>
            </p:nvSpPr>
            <p:spPr>
              <a:xfrm>
                <a:off x="502920" y="3649030"/>
                <a:ext cx="10570464" cy="482600"/>
              </a:xfrm>
              <a:prstGeom prst="rect">
                <a:avLst/>
              </a:prstGeom>
              <a:blipFill>
                <a:blip r:embed="rId4"/>
                <a:stretch>
                  <a:fillRect l="-1384" b="-24051"/>
                </a:stretch>
              </a:blipFill>
              <a:ln/>
            </p:spPr>
            <p:txBody>
              <a:bodyPr/>
              <a:lstStyle/>
              <a:p>
                <a:r>
                  <a:rPr lang="zh-CN" altLang="en-US">
                    <a:noFill/>
                  </a:rPr>
                  <a:t> </a:t>
                </a:r>
              </a:p>
            </p:txBody>
          </p:sp>
        </mc:Fallback>
      </mc:AlternateContent>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pic>
        <p:nvPicPr>
          <p:cNvPr id="2" name="P_6_BD#a62f18f00?pid=0004dfd86&amp;color=0,55,96&amp;mp=1&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a62f18f00?pid=0004dfd86&amp;color=0,55,96&amp;mp=1&amp;vtp=1&amp;bt=1&amp;bbb=1"/>
              <p:cNvSpPr/>
              <p:nvPr/>
            </p:nvSpPr>
            <p:spPr>
              <a:xfrm>
                <a:off x="502920" y="1512000"/>
                <a:ext cx="10570464" cy="244221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regard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认为某人/某物是</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；将某人/</a:t>
                </a:r>
                <a:r>
                  <a:rPr lang="en-US" altLang="zh-CN" sz="1800" b="0" i="0">
                    <a:solidFill>
                      <a:srgbClr val="003760"/>
                    </a:solidFill>
                    <a:latin typeface="Times New Roman" pitchFamily="34" charset="0"/>
                    <a:ea typeface="微软雅黑" pitchFamily="34" charset="-122"/>
                    <a:cs typeface="Times New Roman" pitchFamily="34" charset="-120"/>
                  </a:rPr>
                  <a:t>某物看作</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in/with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regards</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=regarding</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至于</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；关于</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在那/这一点上；在那/这方面</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widely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regarded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current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leader's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successor.</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人们普遍认为她是现任领导者的继任者</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party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July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1</a:t>
                </a:r>
                <a14:m>
                  <m:oMath xmlns:m="http://schemas.openxmlformats.org/officeDocument/2006/math">
                    <m:sSup>
                      <m:sSup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p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p>
                        <m:r>
                          <m:rPr>
                            <m:sty m:val="p"/>
                          </m:rP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st</m:t>
                        </m:r>
                      </m:sup>
                    </m:sSup>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shall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pleased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attend.</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至于</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7</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月</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1</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日的聚会</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我很乐意去</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nothing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further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say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在这方面</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我没什么要说的了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latin typeface="SimSun" panose="02010600030101010101" pitchFamily="2" charset="-122"/>
                </a:endParaRPr>
              </a:p>
            </p:txBody>
          </p:sp>
        </mc:Choice>
        <mc:Fallback>
          <p:sp>
            <p:nvSpPr>
              <p:cNvPr id="3" name="P_6_BD#a62f18f00?pid=0004dfd86&amp;color=0,55,96&amp;mp=1&amp;vtp=1&amp;bt=1&amp;bbb=1"/>
              <p:cNvSpPr>
                <a:spLocks noRot="1" noChangeAspect="1" noMove="1" noResize="1" noEditPoints="1" noAdjustHandles="1" noChangeArrowheads="1" noChangeShapeType="1" noTextEdit="1"/>
              </p:cNvSpPr>
              <p:nvPr/>
            </p:nvSpPr>
            <p:spPr>
              <a:xfrm>
                <a:off x="502920" y="1512000"/>
                <a:ext cx="10570464" cy="2442210"/>
              </a:xfrm>
              <a:prstGeom prst="rect">
                <a:avLst/>
              </a:prstGeom>
              <a:blipFill>
                <a:blip r:embed="rId4"/>
                <a:stretch>
                  <a:fillRect l="-1384" b="-5985"/>
                </a:stretch>
              </a:blipFill>
              <a:ln/>
            </p:spPr>
            <p:txBody>
              <a:bodyPr/>
              <a:lstStyle/>
              <a:p>
                <a:r>
                  <a:rPr lang="zh-CN" altLang="en-US">
                    <a:noFill/>
                  </a:rPr>
                  <a:t> </a:t>
                </a:r>
              </a:p>
            </p:txBody>
          </p:sp>
        </mc:Fallback>
      </mc:AlternateContent>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pic>
        <p:nvPicPr>
          <p:cNvPr id="2" name="P_6_BD#a62f18f00?pid=0004dfd86&amp;color=0,55,96&amp;mp=1&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a62f18f00?pid=0004dfd86&amp;color=0,55,96&amp;mp=1&amp;vtp=1&amp;bt=1&amp;bbb=1"/>
              <p:cNvSpPr/>
              <p:nvPr/>
            </p:nvSpPr>
            <p:spPr>
              <a:xfrm>
                <a:off x="502920" y="1512000"/>
                <a:ext cx="10570464" cy="251460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regarding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prep</a:t>
                </a:r>
                <a:r>
                  <a:rPr lang="en-US" altLang="zh-CN" sz="1800" b="0" i="0" dirty="0">
                    <a:solidFill>
                      <a:srgbClr val="003760"/>
                    </a:solidFill>
                    <a:latin typeface="Times New Roman" pitchFamily="34" charset="0"/>
                    <a:ea typeface="微软雅黑" pitchFamily="34" charset="-122"/>
                    <a:cs typeface="Times New Roman" pitchFamily="34" charset="-120"/>
                  </a:rPr>
                  <a:t>.关于（=</a:t>
                </a:r>
                <a:r>
                  <a:rPr lang="en-US" altLang="zh-CN" sz="1800" b="0" i="0">
                    <a:solidFill>
                      <a:srgbClr val="003760"/>
                    </a:solidFill>
                    <a:latin typeface="Times New Roman" pitchFamily="34" charset="0"/>
                    <a:ea typeface="微软雅黑" pitchFamily="34" charset="-122"/>
                    <a:cs typeface="Times New Roman" pitchFamily="34" charset="-120"/>
                  </a:rPr>
                  <a:t>concerning）</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exploring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variety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options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issue.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我们正在探讨关于这个问题的各种选择</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regardless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.不管；不顾</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regardless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不管；不顾</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instance,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must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exercise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daily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regardless</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age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working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style.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例如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无论我们的年龄和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工作方式如何</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我们都必须每天锻炼</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2022</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北京</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P_6_BD#a62f18f00?pid=0004dfd86&amp;color=0,55,96&amp;mp=1&amp;vtp=1&amp;bt=1&amp;bbb=1"/>
              <p:cNvSpPr>
                <a:spLocks noRot="1" noChangeAspect="1" noMove="1" noResize="1" noEditPoints="1" noAdjustHandles="1" noChangeArrowheads="1" noChangeShapeType="1" noTextEdit="1"/>
              </p:cNvSpPr>
              <p:nvPr/>
            </p:nvSpPr>
            <p:spPr>
              <a:xfrm>
                <a:off x="502920" y="1512000"/>
                <a:ext cx="10570464" cy="2514600"/>
              </a:xfrm>
              <a:prstGeom prst="rect">
                <a:avLst/>
              </a:prstGeom>
              <a:blipFill>
                <a:blip r:embed="rId4"/>
                <a:stretch>
                  <a:fillRect l="-1384" b="-4843"/>
                </a:stretch>
              </a:blipFill>
              <a:ln/>
            </p:spPr>
            <p:txBody>
              <a:bodyPr/>
              <a:lstStyle/>
              <a:p>
                <a:r>
                  <a:rPr lang="zh-CN" altLang="en-US">
                    <a:noFill/>
                  </a:rPr>
                  <a:t> </a:t>
                </a:r>
              </a:p>
            </p:txBody>
          </p:sp>
        </mc:Fallback>
      </mc:AlternateContent>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6_BD#a62f18f00?pid=0004dfd86&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was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frequent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visitor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royal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stables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even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moved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stable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workers</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for</a:t>
            </a:r>
            <a:r>
              <a:rPr lang="en-US" altLang="zh-CN" b="1" i="0">
                <a:solidFill>
                  <a:srgbClr val="003760"/>
                </a:solidFill>
                <a:latin typeface="SimSun" pitchFamily="34" charset="0"/>
                <a:ea typeface="SimSun" pitchFamily="34" charset="-122"/>
                <a:cs typeface="SimSun" pitchFamily="34" charset="-120"/>
              </a:rPr>
              <a:t> </a:t>
            </a:r>
            <a:r>
              <a:rPr lang="en-US" altLang="zh-CN" b="1" i="0" dirty="0">
                <a:solidFill>
                  <a:srgbClr val="003760"/>
                </a:solidFill>
                <a:latin typeface="Times New Roman" pitchFamily="34" charset="0"/>
                <a:ea typeface="微软雅黑" pitchFamily="34" charset="-122"/>
                <a:cs typeface="Times New Roman" pitchFamily="34" charset="-120"/>
              </a:rPr>
              <a:t>quite</a:t>
            </a:r>
            <a:r>
              <a:rPr lang="en-US" altLang="zh-CN" b="1" i="0" dirty="0">
                <a:solidFill>
                  <a:srgbClr val="003760"/>
                </a:solidFill>
                <a:latin typeface="SimSun" pitchFamily="34" charset="0"/>
                <a:ea typeface="SimSun" pitchFamily="34" charset="-122"/>
                <a:cs typeface="SimSun" pitchFamily="34" charset="-120"/>
              </a:rPr>
              <a:t> </a:t>
            </a:r>
            <a:r>
              <a:rPr lang="en-US" altLang="zh-CN" b="1" i="0" dirty="0">
                <a:solidFill>
                  <a:srgbClr val="003760"/>
                </a:solidFill>
                <a:latin typeface="Times New Roman" pitchFamily="34" charset="0"/>
                <a:ea typeface="微软雅黑" pitchFamily="34" charset="-122"/>
                <a:cs typeface="Times New Roman" pitchFamily="34" charset="-120"/>
              </a:rPr>
              <a:t>some</a:t>
            </a:r>
            <a:r>
              <a:rPr lang="en-US" altLang="zh-CN" b="1" i="0" dirty="0">
                <a:solidFill>
                  <a:srgbClr val="003760"/>
                </a:solidFill>
                <a:latin typeface="SimSun" pitchFamily="34" charset="0"/>
                <a:ea typeface="SimSun" pitchFamily="34" charset="-122"/>
                <a:cs typeface="SimSun" pitchFamily="34" charset="-120"/>
              </a:rPr>
              <a:t> </a:t>
            </a:r>
            <a:r>
              <a:rPr lang="en-US" altLang="zh-CN" b="1" i="0" dirty="0">
                <a:solidFill>
                  <a:srgbClr val="003760"/>
                </a:solidFill>
                <a:latin typeface="Times New Roman" pitchFamily="34" charset="0"/>
                <a:ea typeface="微软雅黑" pitchFamily="34" charset="-122"/>
                <a:cs typeface="Times New Roman" pitchFamily="34" charset="-120"/>
              </a:rPr>
              <a:t>time.他是皇家马厩的常客，</a:t>
            </a:r>
            <a:r>
              <a:rPr lang="en-US" altLang="zh-CN" b="1" i="0">
                <a:solidFill>
                  <a:srgbClr val="003760"/>
                </a:solidFill>
                <a:latin typeface="Times New Roman" pitchFamily="34" charset="0"/>
                <a:ea typeface="微软雅黑" pitchFamily="34" charset="-122"/>
                <a:cs typeface="Times New Roman" pitchFamily="34" charset="-120"/>
              </a:rPr>
              <a:t>甚至搬到马厩中与马夫一起生活了很长一段时间。</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教材P59</a:t>
            </a:r>
            <a:endParaRPr lang="en-US" altLang="zh-CN" dirty="0"/>
          </a:p>
        </p:txBody>
      </p:sp>
      <p:pic>
        <p:nvPicPr>
          <p:cNvPr id="3" name="P_6_BD#a62f18f00?pid=0004dfd86&amp;color=0,55,96&amp;mp=1&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7c7b58bb1?pid=2a50c2c1a&amp;color=0,55,96&amp;vtp=1&amp;bbb=1"/>
          <p:cNvSpPr/>
          <p:nvPr/>
        </p:nvSpPr>
        <p:spPr>
          <a:xfrm>
            <a:off x="502920" y="2791716"/>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frequent</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.经常发生的，频繁的</a:t>
            </a:r>
            <a:endParaRPr lang="en-US" altLang="zh-CN" sz="2200" dirty="0"/>
          </a:p>
        </p:txBody>
      </p:sp>
      <mc:AlternateContent xmlns:mc="http://schemas.openxmlformats.org/markup-compatibility/2006">
        <mc:Choice xmlns:a14="http://schemas.microsoft.com/office/drawing/2010/main" Requires="a14">
          <p:sp>
            <p:nvSpPr>
              <p:cNvPr id="6" name="P_6_BD#4e3fd9a8a?pid=7c7b58bb1&amp;color=0,55,96&amp;vtp=1&amp;bbb=1"/>
              <p:cNvSpPr/>
              <p:nvPr/>
            </p:nvSpPr>
            <p:spPr>
              <a:xfrm>
                <a:off x="502920" y="3288080"/>
                <a:ext cx="10570464" cy="20955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frequent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a:solidFill>
                      <a:srgbClr val="003760"/>
                    </a:solidFill>
                    <a:latin typeface="Times New Roman" pitchFamily="34" charset="0"/>
                    <a:ea typeface="楷体" pitchFamily="34" charset="-122"/>
                    <a:cs typeface="Times New Roman" pitchFamily="34" charset="-120"/>
                  </a:rPr>
                  <a:t>两国人民之间交往频繁</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frequent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.常去，常到（某处）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found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frequent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cultural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places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participate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artistic</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events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likely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good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health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compared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those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研究发现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经常去文化场所或参加艺术活动的人比不常</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去的人更可能有良好的健康状况</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天津</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改编</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lang="en-US" altLang="zh-CN" sz="1800" dirty="0"/>
              </a:p>
            </p:txBody>
          </p:sp>
        </mc:Choice>
        <mc:Fallback>
          <p:sp>
            <p:nvSpPr>
              <p:cNvPr id="6" name="P_6_BD#4e3fd9a8a?pid=7c7b58bb1&amp;color=0,55,96&amp;vtp=1&amp;bbb=1"/>
              <p:cNvSpPr>
                <a:spLocks noRot="1" noChangeAspect="1" noMove="1" noResize="1" noEditPoints="1" noAdjustHandles="1" noChangeArrowheads="1" noChangeShapeType="1" noTextEdit="1"/>
              </p:cNvSpPr>
              <p:nvPr/>
            </p:nvSpPr>
            <p:spPr>
              <a:xfrm>
                <a:off x="502920" y="3288080"/>
                <a:ext cx="10570464" cy="2095500"/>
              </a:xfrm>
              <a:prstGeom prst="rect">
                <a:avLst/>
              </a:prstGeom>
              <a:blipFill>
                <a:blip r:embed="rId4"/>
                <a:stretch>
                  <a:fillRect l="-1384" b="-5814"/>
                </a:stretch>
              </a:blipFill>
              <a:ln/>
            </p:spPr>
            <p:txBody>
              <a:bodyPr/>
              <a:lstStyle/>
              <a:p>
                <a:r>
                  <a:rPr lang="zh-CN" altLang="en-US">
                    <a:noFill/>
                  </a:rPr>
                  <a:t> </a:t>
                </a:r>
              </a:p>
            </p:txBody>
          </p:sp>
        </mc:Fallback>
      </mc:AlternateContent>
      <p:pic>
        <p:nvPicPr>
          <p:cNvPr id="7" name="P_6_BD#4e3fd9a8a?pid=7c7b58bb1&amp;color=0,55,96&amp;tib=255,255,255&amp;iip=7&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2096" y="376356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pic>
        <p:nvPicPr>
          <p:cNvPr id="2" name="P_6_BD#4e3fd9a8a?pid=7c7b58bb1&amp;color=0,55,96&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4e3fd9a8a?pid=7c7b58bb1&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frequently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.经常地</a:t>
            </a:r>
            <a:r>
              <a:rPr lang="en-US" altLang="zh-CN" sz="1800" b="0" i="0">
                <a:solidFill>
                  <a:srgbClr val="003760"/>
                </a:solidFill>
                <a:latin typeface="Times New Roman" pitchFamily="34" charset="0"/>
                <a:ea typeface="微软雅黑" pitchFamily="34" charset="-122"/>
                <a:cs typeface="Times New Roman" pitchFamily="34" charset="-120"/>
              </a:rPr>
              <a:t>；频繁地</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②frequency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.发生率；出现率；频繁；（振动）频率</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特别注意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下面这些频度副词所表示的动作频率依次递减,always频率最高,never表示“从不”。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always＞usually＞frequently＞often＞sometimes＞occasionally＞rarely＞seldom＞hardly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ever＞never</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late.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我偶尔睡觉比较晚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rarely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gym.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我很少去健身房</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seldom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school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bus.We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usually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bike.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我们很少乘公共汽车去上学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我们通常骑</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车去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hardly</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video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games.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她几乎不玩电子游戏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P_6_BD#4e3fd9a8a?pid=7c7b58bb1&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It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shows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sunflowers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vase,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mostly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three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shades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yellow.它展示了一个花瓶里的向日葵</a:t>
            </a:r>
            <a:r>
              <a:rPr lang="en-US" altLang="zh-CN" sz="1800" b="1" i="0">
                <a:solidFill>
                  <a:srgbClr val="003760"/>
                </a:solidFill>
                <a:latin typeface="Times New Roman" pitchFamily="34" charset="0"/>
                <a:ea typeface="微软雅黑" pitchFamily="34" charset="-122"/>
                <a:cs typeface="Times New Roman" pitchFamily="34" charset="-120"/>
              </a:rPr>
              <a:t>，大部</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分是三种色度的黄色。</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教材P62</a:t>
            </a:r>
            <a:endParaRPr lang="en-US" altLang="zh-CN" dirty="0"/>
          </a:p>
        </p:txBody>
      </p:sp>
      <p:pic>
        <p:nvPicPr>
          <p:cNvPr id="3" name="P_6_BD#4e3fd9a8a?pid=7c7b58bb1&amp;color=0,55,96&amp;mp=1&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9e961ddd8?pid=2a50c2c1a&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shade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mc:AlternateContent xmlns:mc="http://schemas.openxmlformats.org/markup-compatibility/2006">
        <mc:Choice xmlns:a14="http://schemas.microsoft.com/office/drawing/2010/main" Requires="a14">
          <p:sp>
            <p:nvSpPr>
              <p:cNvPr id="6" name="P_6#e75545615?sp=1&amp;pid=9e961ddd8&amp;color=0,55,96&amp;vtp=1&amp;bbb=1&amp;hb=1"/>
              <p:cNvSpPr/>
              <p:nvPr/>
            </p:nvSpPr>
            <p:spPr>
              <a:xfrm>
                <a:off x="502920" y="3288081"/>
                <a:ext cx="10570464" cy="12573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➊</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［C］（色彩的）浓淡，深浅，色度</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waterfalls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mountains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shades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blue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他走过乳白色的瀑布和深浅不</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一的蓝色山脉</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全国</m:t>
                        </m:r>
                        <m:r>
                          <a:rPr lang="en-US" altLang="zh-CN" b="0" i="0" dirty="0">
                            <a:solidFill>
                              <a:srgbClr val="003760"/>
                            </a:solidFill>
                            <a:latin typeface="Cambria Math" panose="02040503050406030204" pitchFamily="18" charset="0"/>
                            <a:ea typeface="微软雅黑" pitchFamily="34" charset="-122"/>
                            <a:cs typeface="Times New Roman" pitchFamily="34" charset="-120"/>
                          </a:rPr>
                          <m:t>Ⅲ</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endParaRPr lang="en-US" altLang="zh-CN" dirty="0"/>
              </a:p>
            </p:txBody>
          </p:sp>
        </mc:Choice>
        <mc:Fallback>
          <p:sp>
            <p:nvSpPr>
              <p:cNvPr id="6" name="P_6#e75545615?sp=1&amp;pid=9e961ddd8&amp;color=0,55,96&amp;vtp=1&amp;bbb=1&amp;hb=1"/>
              <p:cNvSpPr>
                <a:spLocks noRot="1" noChangeAspect="1" noMove="1" noResize="1" noEditPoints="1" noAdjustHandles="1" noChangeArrowheads="1" noChangeShapeType="1" noTextEdit="1"/>
              </p:cNvSpPr>
              <p:nvPr/>
            </p:nvSpPr>
            <p:spPr>
              <a:xfrm>
                <a:off x="502920" y="3288081"/>
                <a:ext cx="10570464" cy="1257300"/>
              </a:xfrm>
              <a:prstGeom prst="rect">
                <a:avLst/>
              </a:prstGeom>
              <a:blipFill>
                <a:blip r:embed="rId4"/>
                <a:stretch>
                  <a:fillRect l="-1384" b="-9179"/>
                </a:stretch>
              </a:blipFill>
              <a:ln/>
            </p:spPr>
            <p:txBody>
              <a:bodyPr/>
              <a:lstStyle/>
              <a:p>
                <a:r>
                  <a:rPr lang="zh-CN" altLang="en-US">
                    <a:noFill/>
                  </a:rPr>
                  <a:t> </a:t>
                </a:r>
              </a:p>
            </p:txBody>
          </p:sp>
        </mc:Fallback>
      </mc:AlternateContent>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P_6#e75545615?sp=1&amp;pid=9e961ddd8&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［U］背阴；（树）荫；阴凉处</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flowers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fruit.</a:t>
            </a:r>
            <a:r>
              <a:rPr lang="en-US" altLang="zh-CN" b="0" i="0">
                <a:solidFill>
                  <a:srgbClr val="003760"/>
                </a:solidFill>
                <a:latin typeface="Times New Roman" pitchFamily="34" charset="0"/>
                <a:ea typeface="楷体" pitchFamily="34" charset="-122"/>
                <a:cs typeface="Times New Roman" pitchFamily="34" charset="-120"/>
              </a:rPr>
              <a:t>森林里的树荫为鸟类和依赖树上的花朵和果实为生的其他物种提供了家园</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的）阴凉处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lunch.</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我们坐在阴凉处吃午饭</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slept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shade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trees.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他在树荫下睡觉</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3" name="P_6_BD#e75545615?pid=9e961ddd8&amp;color=0,55,96&amp;tib=255,255,255&amp;iip=1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8231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pic>
        <p:nvPicPr>
          <p:cNvPr id="2" name="P_6#e75545615?pid=9e961ddd8&amp;color=0,55,96&amp;tib=255,255,255&amp;iip=1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81470"/>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e75545615?pid=9e961ddd8&amp;color=0,55,96&amp;vtp=1&amp;bt=1&amp;bbb=1"/>
          <p:cNvSpPr/>
          <p:nvPr/>
        </p:nvSpPr>
        <p:spPr>
          <a:xfrm>
            <a:off x="502920" y="1512000"/>
            <a:ext cx="10570464" cy="354140"/>
          </a:xfrm>
          <a:prstGeom prst="rect">
            <a:avLst/>
          </a:prstGeom>
          <a:noFill/>
          <a:ln/>
        </p:spPr>
        <p:txBody>
          <a:bodyPr wrap="none" lIns="0" tIns="0" rIns="0" bIns="0" rtlCol="0" anchor="t"/>
          <a:lstStyle/>
          <a:p>
            <a:pPr algn="l">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shade</a:t>
            </a:r>
            <a:r>
              <a:rPr lang="en-US" altLang="zh-CN" sz="1800" b="1" i="0" dirty="0">
                <a:solidFill>
                  <a:srgbClr val="003760"/>
                </a:solidFill>
                <a:latin typeface="Times New Roman" pitchFamily="34" charset="0"/>
                <a:ea typeface="微软雅黑" pitchFamily="34" charset="-122"/>
                <a:cs typeface="Times New Roman" pitchFamily="34" charset="-120"/>
              </a:rPr>
              <a:t>和shadow的用法区别</a:t>
            </a:r>
            <a:endParaRPr lang="en-US" altLang="zh-CN" sz="100" dirty="0"/>
          </a:p>
        </p:txBody>
      </p:sp>
      <p:graphicFrame>
        <p:nvGraphicFramePr>
          <p:cNvPr id="20" name="P_6_BD#e75545615?colgroup=7,37&amp;pid=9e961ddd8&amp;color=0,55,96&amp;vtp=1&amp;bbb=1&amp;hb=1"/>
          <p:cNvGraphicFramePr>
            <a:graphicFrameLocks noGrp="1"/>
          </p:cNvGraphicFramePr>
          <p:nvPr>
            <p:extLst>
              <p:ext uri="{D42A27DB-BD31-4B8C-83A1-F6EECF244321}">
                <p14:modId xmlns:p14="http://schemas.microsoft.com/office/powerpoint/2010/main" val="1177012540"/>
              </p:ext>
            </p:extLst>
          </p:nvPr>
        </p:nvGraphicFramePr>
        <p:xfrm>
          <a:off x="502920" y="1993965"/>
          <a:ext cx="10543032" cy="1875663"/>
        </p:xfrm>
        <a:graphic>
          <a:graphicData uri="http://schemas.openxmlformats.org/drawingml/2006/table">
            <a:tbl>
              <a:tblPr/>
              <a:tblGrid>
                <a:gridCol w="1783080">
                  <a:extLst>
                    <a:ext uri="{9D8B030D-6E8A-4147-A177-3AD203B41FA5}">
                      <a16:colId xmlns:a16="http://schemas.microsoft.com/office/drawing/2014/main" val="20000"/>
                    </a:ext>
                  </a:extLst>
                </a:gridCol>
                <a:gridCol w="8759952">
                  <a:extLst>
                    <a:ext uri="{9D8B030D-6E8A-4147-A177-3AD203B41FA5}">
                      <a16:colId xmlns:a16="http://schemas.microsoft.com/office/drawing/2014/main" val="20001"/>
                    </a:ext>
                  </a:extLst>
                </a:gridCol>
              </a:tblGrid>
              <a:tr h="382397">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易</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混</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用</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46633">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shade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作名词</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意为“阴凉处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背阴</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（树）荫”</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指任何照不到阳光</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阴凉的地方</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是一个</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立体空间</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46633">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shadow</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作名词</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意为“阴影</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影子”</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指具体的人或物因挡住了光线而形成的清晰的影子</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是</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一个平面</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C_4_BD#a876d5417?pid=e97250733&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1</a:t>
            </a:r>
            <a:endParaRPr lang="en-US" altLang="zh-CN" sz="2200" dirty="0"/>
          </a:p>
        </p:txBody>
      </p:sp>
      <p:pic>
        <p:nvPicPr>
          <p:cNvPr id="3" name="P_5#756474157?pid=a876d5417&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10712" y="2095500"/>
            <a:ext cx="4754880" cy="7132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756474157?pid=a876d5417&amp;color=0,55,96&amp;vtp=1&amp;bbb=1"/>
          <p:cNvSpPr/>
          <p:nvPr/>
        </p:nvSpPr>
        <p:spPr>
          <a:xfrm>
            <a:off x="502920" y="2946400"/>
            <a:ext cx="10570464" cy="28657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a:solidFill>
                  <a:srgbClr val="003760"/>
                </a:solidFill>
                <a:latin typeface="Times New Roman" pitchFamily="34" charset="0"/>
                <a:ea typeface="楷体" pitchFamily="34" charset="-122"/>
                <a:cs typeface="Times New Roman" pitchFamily="34" charset="-120"/>
              </a:rPr>
              <a:t>多么威武雄壮的马啊</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3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教材P58</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感叹句的用法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感叹句一般由what或how引导，what修饰名词，how修饰形容词或副词。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①What+a/an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.）+可数名词单数</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（+主语+谓语）！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②How+</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.+a/an+可数名词单数</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（+主语+谓语）！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③What+</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.+可数名词复数/不可数名词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（+主语+谓语）！</a:t>
            </a:r>
            <a:endParaRPr lang="en-US" altLang="zh-CN" sz="1800" dirty="0"/>
          </a:p>
        </p:txBody>
      </p:sp>
      <p:pic>
        <p:nvPicPr>
          <p:cNvPr id="5" name="P_5_BD#756474157?pid=a876d5417&amp;color=0,55,96&amp;tib=255,255,255&amp;iip=1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3384169"/>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5#756474157?pid=a876d5417&amp;color=0,55,96&amp;tib=255,255,255&amp;iip=1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1240" y="386765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ebeb8ac36.fixed?color=61,88,159&amp;vtp=1&amp;bbb=1"/>
          <p:cNvSpPr/>
          <p:nvPr/>
        </p:nvSpPr>
        <p:spPr>
          <a:xfrm>
            <a:off x="4946904"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4</a:t>
            </a:r>
            <a:endParaRPr lang="en-US" altLang="zh-CN" sz="5400" dirty="0"/>
          </a:p>
        </p:txBody>
      </p:sp>
      <p:sp>
        <p:nvSpPr>
          <p:cNvPr id="3" name="C_1_BD#ebeb8ac36.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Amazing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art</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P_5_BD#756474157?pid=a876d5417&amp;color=0,55,96&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④How+</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.（+主语+谓语）！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How+主语+谓语！（</a:t>
            </a:r>
            <a:r>
              <a:rPr lang="en-US" altLang="zh-CN" sz="1800" b="0" i="0" dirty="0">
                <a:solidFill>
                  <a:srgbClr val="003760"/>
                </a:solidFill>
                <a:latin typeface="Times New Roman" pitchFamily="34" charset="0"/>
                <a:ea typeface="楷体" pitchFamily="34" charset="-122"/>
                <a:cs typeface="Times New Roman" pitchFamily="34" charset="-120"/>
              </a:rPr>
              <a:t>此句式中主语和谓语不可省略</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之间可进行转换，注意a/an的位置。</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Times New Roman" pitchFamily="34" charset="0"/>
                <a:ea typeface="楷体" pitchFamily="34" charset="-122"/>
                <a:cs typeface="Times New Roman" pitchFamily="34" charset="-120"/>
              </a:rPr>
              <a:t>多么有趣的故事呀</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Times New Roman" pitchFamily="34" charset="0"/>
                <a:ea typeface="楷体" pitchFamily="34" charset="-122"/>
                <a:cs typeface="Times New Roman" pitchFamily="34" charset="-120"/>
              </a:rPr>
              <a:t>多粗鲁的人啊</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beautiful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r>
              <a:rPr lang="en-US" altLang="zh-CN" sz="1800" b="0" i="0" dirty="0">
                <a:solidFill>
                  <a:srgbClr val="003760"/>
                </a:solidFill>
                <a:latin typeface="Times New Roman" pitchFamily="34" charset="0"/>
                <a:ea typeface="楷体" pitchFamily="34" charset="-122"/>
                <a:cs typeface="Times New Roman" pitchFamily="34" charset="-120"/>
              </a:rPr>
              <a:t>多么美丽的花呀</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raining!</a:t>
            </a:r>
            <a:r>
              <a:rPr lang="en-US" altLang="zh-CN" sz="1800" b="0" i="0" dirty="0">
                <a:solidFill>
                  <a:srgbClr val="003760"/>
                </a:solidFill>
                <a:latin typeface="Times New Roman" pitchFamily="34" charset="0"/>
                <a:ea typeface="楷体" pitchFamily="34" charset="-122"/>
                <a:cs typeface="Times New Roman" pitchFamily="34" charset="-120"/>
              </a:rPr>
              <a:t>雨下得真大呀</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时间过得真快呀</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C_4_BD#eef7468b2?pid=e97250733&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2</a:t>
            </a:r>
            <a:endParaRPr lang="en-US" altLang="zh-CN" sz="2200" dirty="0"/>
          </a:p>
        </p:txBody>
      </p:sp>
      <p:pic>
        <p:nvPicPr>
          <p:cNvPr id="3" name="P_5_BD#1023745c1?pid=eef7468b2&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83864" y="2095500"/>
            <a:ext cx="4608576"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1023745c1?pid=eef7468b2&amp;color=0,55,96&amp;vtp=1&amp;bbb=1"/>
          <p:cNvSpPr/>
          <p:nvPr/>
        </p:nvSpPr>
        <p:spPr>
          <a:xfrm>
            <a:off x="502920" y="37973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楷体" pitchFamily="34" charset="-122"/>
                <a:cs typeface="Times New Roman" pitchFamily="34" charset="-120"/>
              </a:rPr>
              <a:t>韩干日复一日地练习画马</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用画笔描绘出他用自己眼睛所观察到的每一处细节</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教材P60</a:t>
            </a:r>
            <a:endParaRPr lang="en-US" altLang="zh-CN" sz="1800" dirty="0"/>
          </a:p>
        </p:txBody>
      </p:sp>
      <p:pic>
        <p:nvPicPr>
          <p:cNvPr id="5" name="P_5_BD#1023745c1?pid=eef7468b2&amp;color=0,55,96&amp;tib=255,255,255&amp;iip=1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42092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pic>
        <p:nvPicPr>
          <p:cNvPr id="2" name="P_5#1023745c1?pid=eef7468b2&amp;color=0,55,96&amp;mp=1&amp;tib=255,255,255&amp;iip=1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1023745c1?pid=eef7468b2&amp;color=0,55,96&amp;mp=1&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独立主格结构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（1）独立主格结构的定义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独立主格结构本身不是句子，而是在句子中作状语，表示时间、原因、条件、伴随等。独立主格结构由两</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部分组成，前一部分是名词或代词，后一部分是非谓语动词（不定式或分词）、形容词、副词或介词短语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等，前后两部分之间具有一定的逻辑关系。</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（2）独立主格结构的形式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①名词/代词+现在分词（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名词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代词与现在分词之间是逻辑上的主动关系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girl</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staring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girl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didn't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know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那个姑娘盯着他</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不知道说什么好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_BD#1023745c1?pid=eef7468b2&amp;color=0,55,96&amp;mp=1&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②名词/代词+过去分词（</a:t>
            </a:r>
            <a:r>
              <a:rPr lang="en-US" altLang="zh-CN" sz="1800" b="0" i="0" dirty="0">
                <a:solidFill>
                  <a:srgbClr val="003760"/>
                </a:solidFill>
                <a:latin typeface="Times New Roman" pitchFamily="34" charset="0"/>
                <a:ea typeface="楷体" pitchFamily="34" charset="-122"/>
                <a:cs typeface="Times New Roman" pitchFamily="34" charset="-120"/>
              </a:rPr>
              <a:t>名词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代词与过去分词之间是逻辑上的被动关系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T</a:t>
            </a:r>
            <a:r>
              <a:rPr lang="en-US" altLang="zh-CN" sz="1800" b="0" i="0" u="sng">
                <a:solidFill>
                  <a:srgbClr val="003760"/>
                </a:solidFill>
                <a:latin typeface="Times New Roman" pitchFamily="34" charset="0"/>
                <a:ea typeface="微软雅黑" pitchFamily="34" charset="-122"/>
                <a:cs typeface="Times New Roman" pitchFamily="34" charset="-120"/>
              </a:rPr>
              <a:t>he</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problems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由于问题得到解</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决</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质量已经有所提高</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名词/代词+不定式（</a:t>
            </a:r>
            <a:r>
              <a:rPr lang="en-US" altLang="zh-CN" sz="1800" b="0" i="0" dirty="0">
                <a:solidFill>
                  <a:srgbClr val="003760"/>
                </a:solidFill>
                <a:latin typeface="Times New Roman" pitchFamily="34" charset="0"/>
                <a:ea typeface="楷体" pitchFamily="34" charset="-122"/>
                <a:cs typeface="Times New Roman" pitchFamily="34" charset="-120"/>
              </a:rPr>
              <a:t>名词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代词与不定式之间是逻辑上的主动关系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且强调的是一次性的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将要做的动作</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model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some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parts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借助于一些旧零件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他要做一个飞机模型</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other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bookstore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他们互相道别</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一</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个要回家</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另一个要去书店</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P_5_BD#1023745c1?pid=eef7468b2&amp;color=0,55,96&amp;vtp=1&amp;bt=1&amp;bbb=1&amp;hb=1"/>
          <p:cNvSpPr/>
          <p:nvPr/>
        </p:nvSpPr>
        <p:spPr>
          <a:xfrm>
            <a:off x="502920" y="150876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④名词/代词+形容词/副词/介词短语</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accident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nobody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alive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那架飞机遭遇了空难</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无人生还</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wrong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side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他把毛衣穿反了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book</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那个男孩手里拿着书走进了教室</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be句型的独立主格结构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基</a:t>
            </a:r>
            <a:r>
              <a:rPr lang="en-US" altLang="zh-CN" sz="1800" b="0" i="0">
                <a:solidFill>
                  <a:srgbClr val="003760"/>
                </a:solidFill>
                <a:latin typeface="Times New Roman" pitchFamily="34" charset="0"/>
                <a:ea typeface="微软雅黑" pitchFamily="34" charset="-122"/>
                <a:cs typeface="Times New Roman" pitchFamily="34" charset="-120"/>
              </a:rPr>
              <a:t>本形式是</a:t>
            </a:r>
            <a:r>
              <a:rPr lang="en-US" altLang="zh-CN" sz="1800" b="0" i="0" dirty="0">
                <a:solidFill>
                  <a:srgbClr val="003760"/>
                </a:solidFill>
                <a:latin typeface="Times New Roman" pitchFamily="34" charset="0"/>
                <a:ea typeface="微软雅黑" pitchFamily="34" charset="-122"/>
                <a:cs typeface="Times New Roman" pitchFamily="34" charset="-120"/>
              </a:rPr>
              <a:t>“there+being/having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been+名词”，常表示原因。</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there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customers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他们的店关了门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因为没有顾客</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u="sng">
                <a:solidFill>
                  <a:srgbClr val="003760"/>
                </a:solidFill>
                <a:latin typeface="Times New Roman" pitchFamily="34" charset="0"/>
                <a:ea typeface="微软雅黑" pitchFamily="34" charset="-122"/>
                <a:cs typeface="Times New Roman" pitchFamily="34" charset="-120"/>
              </a:rPr>
              <a:t>There</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rain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long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由于很长一段时间没</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有下雨</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地面都被太阳烤黑了</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C_3_BD#bb2042551?pid=8657e50ce&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写作仿</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介绍艺术作品</a:t>
            </a:r>
            <a:endParaRPr lang="en-US" altLang="zh-CN" sz="2400" dirty="0"/>
          </a:p>
        </p:txBody>
      </p:sp>
      <p:sp>
        <p:nvSpPr>
          <p:cNvPr id="3" name="C_4_BD#3e71ab29b?pid=bb2042551&amp;color=0,55,96&amp;vtp=1&amp;bbb=1"/>
          <p:cNvSpPr/>
          <p:nvPr/>
        </p:nvSpPr>
        <p:spPr>
          <a:xfrm>
            <a:off x="502920" y="2040565"/>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文体分析</a:t>
            </a:r>
            <a:endParaRPr lang="en-US" altLang="zh-CN" sz="2200" dirty="0"/>
          </a:p>
        </p:txBody>
      </p:sp>
      <p:sp>
        <p:nvSpPr>
          <p:cNvPr id="4" name="P_5#61e5208e2?sp=1&amp;pid=3e71ab29b&amp;color=0,55,96&amp;vtp=1&amp;bbb=1&amp;hb=1"/>
          <p:cNvSpPr/>
          <p:nvPr/>
        </p:nvSpPr>
        <p:spPr>
          <a:xfrm>
            <a:off x="502920" y="2530595"/>
            <a:ext cx="10570464" cy="16116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1.文体介绍</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鉴赏描述类文章属于说明文</a:t>
            </a:r>
            <a:r>
              <a:rPr lang="en-US" altLang="zh-CN" sz="1800" b="0" i="0" dirty="0">
                <a:solidFill>
                  <a:srgbClr val="003760"/>
                </a:solidFill>
                <a:latin typeface="Times New Roman" pitchFamily="34" charset="0"/>
                <a:ea typeface="微软雅黑" pitchFamily="34" charset="-122"/>
                <a:cs typeface="Times New Roman" pitchFamily="34" charset="-120"/>
              </a:rPr>
              <a:t>。写此类文章要求逻辑清晰，对艺术作品有一定的鉴赏能力</a:t>
            </a:r>
            <a:r>
              <a:rPr lang="en-US" altLang="zh-CN" sz="1800" b="0" i="0">
                <a:solidFill>
                  <a:srgbClr val="003760"/>
                </a:solidFill>
                <a:latin typeface="Times New Roman" pitchFamily="34" charset="0"/>
                <a:ea typeface="微软雅黑" pitchFamily="34" charset="-122"/>
                <a:cs typeface="Times New Roman" pitchFamily="34" charset="-120"/>
              </a:rPr>
              <a:t>。写作时可以</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适当使用高级词汇</a:t>
            </a:r>
            <a:r>
              <a:rPr lang="en-US" altLang="zh-CN" sz="1800" b="0" i="0" dirty="0">
                <a:solidFill>
                  <a:srgbClr val="003760"/>
                </a:solidFill>
                <a:latin typeface="Times New Roman" pitchFamily="34" charset="0"/>
                <a:ea typeface="微软雅黑" pitchFamily="34" charset="-122"/>
                <a:cs typeface="Times New Roman" pitchFamily="34" charset="-120"/>
              </a:rPr>
              <a:t>、短语或句式，以此来体现艺术作品的象征或深远意义</a:t>
            </a:r>
            <a:r>
              <a:rPr lang="en-US" altLang="zh-CN" sz="1800" b="0" i="0">
                <a:solidFill>
                  <a:srgbClr val="003760"/>
                </a:solidFill>
                <a:latin typeface="Times New Roman" pitchFamily="34" charset="0"/>
                <a:ea typeface="微软雅黑" pitchFamily="34" charset="-122"/>
                <a:cs typeface="Times New Roman" pitchFamily="34" charset="-120"/>
              </a:rPr>
              <a:t>。写此类文章时通常用一般现在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时和一般过去时</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P_5#61e5208e2?sp=1&amp;pid=3e71ab29b&amp;color=0,55,96&amp;vtp=1&amp;bt=1&amp;bbb=1"/>
          <p:cNvSpPr/>
          <p:nvPr/>
        </p:nvSpPr>
        <p:spPr>
          <a:xfrm>
            <a:off x="502920" y="1517904"/>
            <a:ext cx="10570464" cy="35414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2.篇章结构</a:t>
            </a:r>
            <a:endParaRPr lang="en-US" altLang="zh-CN" sz="1800" dirty="0"/>
          </a:p>
        </p:txBody>
      </p:sp>
      <p:pic>
        <p:nvPicPr>
          <p:cNvPr id="3" name="P_5_BD#61e5208e2?pid=3e71ab29b&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291840" y="2009013"/>
            <a:ext cx="4992624"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C_4_BD#aac288c1d?pid=bb2042551&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素材储备</a:t>
            </a:r>
            <a:endParaRPr lang="en-US" altLang="zh-CN" sz="2200" dirty="0"/>
          </a:p>
        </p:txBody>
      </p:sp>
      <p:sp>
        <p:nvSpPr>
          <p:cNvPr id="3" name="P_5#5f77543bb?sp=1&amp;pid=aac288c1d&amp;color=0,55,96&amp;vtp=1&amp;bbb=1"/>
          <p:cNvSpPr/>
          <p:nvPr/>
        </p:nvSpPr>
        <p:spPr>
          <a:xfrm>
            <a:off x="502920" y="2008625"/>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1" i="0">
                <a:solidFill>
                  <a:srgbClr val="003760"/>
                </a:solidFill>
                <a:latin typeface="Times New Roman" pitchFamily="34" charset="0"/>
                <a:ea typeface="微软雅黑" pitchFamily="34" charset="-122"/>
                <a:cs typeface="Times New Roman" pitchFamily="34" charset="-120"/>
              </a:rPr>
              <a:t>.常用表达</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（1）常用词汇</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sculptor雕刻家;</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portrait人物画像，肖像;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exhibition展览;</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embroidery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刺绣图案;</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cutting篆刻;</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calligraphy书法;</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porcelain瓷器;</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demonstrate示范，演示;</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vividly生动地;</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elegant优雅的;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contemporary当代</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（色彩的）浓淡，色度;</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talent天赋;</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line线条;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masterpiece杰作;</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impressive令人印象深刻的;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pioneer先驱</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（2）常用短语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喜欢;</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范围从</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convey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idea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传达想法;</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profound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influence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有深远的影响;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solid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为</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打下坚实的基础;</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为</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铺平道路;</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expert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at擅长</a:t>
            </a:r>
            <a:endParaRPr lang="en-US" altLang="zh-CN" sz="1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P_5#5f77543bb?sp=1&amp;pid=aac288c1d&amp;color=0,55,96&amp;vtp=1&amp;bt=1&amp;bbb=1"/>
          <p:cNvSpPr/>
          <p:nvPr/>
        </p:nvSpPr>
        <p:spPr>
          <a:xfrm>
            <a:off x="502920" y="1517904"/>
            <a:ext cx="10570464" cy="45421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Times New Roman" pitchFamily="34" charset="0"/>
                <a:ea typeface="微软雅黑" pitchFamily="34" charset="-122"/>
                <a:cs typeface="Times New Roman" pitchFamily="34" charset="-120"/>
              </a:rPr>
              <a:t>.常用句型</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（1）介绍艺术作品和作者背景</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artwork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masterpiece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这部艺术作品是</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的杰作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completed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它于</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完成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talent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recognised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当他年轻的时候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他的天赋被</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发现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style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influenced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他的风格受到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的影响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（2）描述艺术作品</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soft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images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vivid.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它的线条柔和</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图像生动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colours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颜色从</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渐变到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special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method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他使用一种特殊的方法来</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artwork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holds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special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这部艺术作品有着</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的特殊含义</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P_5#5f77543bb?sp=1&amp;pid=aac288c1d&amp;color=0,55,96&amp;vtp=1&amp;bt=1&amp;bbb=1"/>
          <p:cNvSpPr/>
          <p:nvPr/>
        </p:nvSpPr>
        <p:spPr>
          <a:xfrm>
            <a:off x="502920" y="1517904"/>
            <a:ext cx="10570464" cy="160401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（3）评价艺术作品</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他想传递</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的想法</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让我印象最深刻的是</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represents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就我而言</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它代表着</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8657e50ce.fixed?pid=ebeb8ac36&amp;color=61,88,159&amp;vtp=1&amp;bbb=1"/>
          <p:cNvSpPr/>
          <p:nvPr/>
        </p:nvSpPr>
        <p:spPr>
          <a:xfrm>
            <a:off x="795528" y="2642616"/>
            <a:ext cx="3136392" cy="1435608"/>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Ⅲ</a:t>
            </a:r>
            <a:endParaRPr lang="en-US" altLang="zh-CN" sz="4000" dirty="0"/>
          </a:p>
        </p:txBody>
      </p:sp>
      <p:sp>
        <p:nvSpPr>
          <p:cNvPr id="3" name="C_2_BD#8657e50ce.fixed?pid=ebeb8ac36&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5200"/>
              </a:lnSpc>
            </a:pPr>
            <a:r>
              <a:rPr lang="en-US" altLang="zh-CN" sz="4300" b="1" i="0" dirty="0">
                <a:solidFill>
                  <a:srgbClr val="3D589F"/>
                </a:solidFill>
                <a:latin typeface="Times New Roman" pitchFamily="34" charset="0"/>
                <a:ea typeface="印品黑体" pitchFamily="34" charset="-122"/>
                <a:cs typeface="Times New Roman" pitchFamily="34" charset="-120"/>
              </a:rPr>
              <a:t>Developing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ideas</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a:solidFill>
                  <a:srgbClr val="3D589F"/>
                </a:solidFill>
                <a:latin typeface="Times New Roman" pitchFamily="34" charset="0"/>
                <a:ea typeface="印品黑体" pitchFamily="34" charset="-122"/>
                <a:cs typeface="Times New Roman" pitchFamily="34" charset="-120"/>
              </a:rPr>
              <a:t>&amp;</a:t>
            </a:r>
            <a:r>
              <a:rPr lang="en-US" altLang="zh-CN" sz="4300" b="1" i="0">
                <a:solidFill>
                  <a:srgbClr val="3D589F"/>
                </a:solidFill>
                <a:latin typeface="SimSun" pitchFamily="34" charset="0"/>
                <a:ea typeface="SimSun" pitchFamily="34" charset="-122"/>
                <a:cs typeface="SimSun" pitchFamily="34" charset="-120"/>
              </a:rPr>
              <a:t> </a:t>
            </a:r>
          </a:p>
          <a:p>
            <a:pPr>
              <a:lnSpc>
                <a:spcPts val="5300"/>
              </a:lnSpc>
            </a:pPr>
            <a:r>
              <a:rPr lang="en-US" altLang="zh-CN" sz="4300" b="1" i="0">
                <a:solidFill>
                  <a:srgbClr val="3D589F"/>
                </a:solidFill>
                <a:latin typeface="Times New Roman" pitchFamily="34" charset="0"/>
                <a:ea typeface="印品黑体" pitchFamily="34" charset="-122"/>
                <a:cs typeface="Times New Roman" pitchFamily="34" charset="-120"/>
              </a:rPr>
              <a:t>Presenting</a:t>
            </a:r>
            <a:r>
              <a:rPr lang="en-US" altLang="zh-CN" sz="4300" b="1" i="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ideas</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&amp;</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Reflection</a:t>
            </a:r>
            <a:endParaRPr lang="en-US" altLang="zh-CN" sz="43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C_4_BD#d1ee17c97?pid=bb2042551&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句子仿写</a:t>
            </a:r>
            <a:endParaRPr lang="en-US" altLang="zh-CN" sz="2200" dirty="0"/>
          </a:p>
        </p:txBody>
      </p:sp>
      <p:sp>
        <p:nvSpPr>
          <p:cNvPr id="3" name="QB_5_BD.52_1#4861c7d83?sp=1&amp;pid=d1ee17c97&amp;color=0,55,96&amp;vtp=1&amp;bbb=1"/>
          <p:cNvSpPr/>
          <p:nvPr/>
        </p:nvSpPr>
        <p:spPr>
          <a:xfrm>
            <a:off x="502920" y="2008625"/>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a:solidFill>
                  <a:srgbClr val="003760"/>
                </a:solidFill>
                <a:latin typeface="Times New Roman" pitchFamily="34" charset="0"/>
                <a:ea typeface="微软雅黑" pitchFamily="34" charset="-122"/>
                <a:cs typeface="Times New Roman" pitchFamily="34" charset="-120"/>
              </a:rPr>
              <a:t>颜色从黄色渐变到棕色。</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2.这幅艺术作品对人们的思想产生了深远的影响。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3.让我印象最深刻的是这幅画中栩栩如生的飞鸟。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4.这幅作品由齐白石所画，他的风格受到中国传统文化的影响。（定语从句）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___________________________________________________________________________________________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5.他想传递人与自然和谐共处的想法。（that引导同位语从句）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______________________________________________________________________</a:t>
            </a:r>
            <a:endParaRPr lang="en-US" altLang="zh-CN" sz="1800" dirty="0"/>
          </a:p>
        </p:txBody>
      </p:sp>
      <p:sp>
        <p:nvSpPr>
          <p:cNvPr id="5" name="QB_5_AN.53_1#4861c7d83.blank?pid=d1ee17c97&amp;color=0,55,96&amp;vpa=35&amp;vtp=1&amp;bbb=1"/>
          <p:cNvSpPr/>
          <p:nvPr/>
        </p:nvSpPr>
        <p:spPr>
          <a:xfrm>
            <a:off x="483076" y="2384545"/>
            <a:ext cx="445293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colours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range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from</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yellows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browns.</a:t>
            </a:r>
            <a:endParaRPr lang="en-US" altLang="zh-CN" dirty="0"/>
          </a:p>
        </p:txBody>
      </p:sp>
      <p:sp>
        <p:nvSpPr>
          <p:cNvPr id="8" name="QB_5_AN.55_1#4861c7d83.blank?pid=d1ee17c97&amp;color=0,55,96&amp;vpa=36&amp;vtp=1&amp;bbb=1"/>
          <p:cNvSpPr/>
          <p:nvPr/>
        </p:nvSpPr>
        <p:spPr>
          <a:xfrm>
            <a:off x="521176" y="3222745"/>
            <a:ext cx="6678613"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artwork</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had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profound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influence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people's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thinking/minds.</a:t>
            </a:r>
            <a:endParaRPr lang="en-US" altLang="zh-CN" dirty="0"/>
          </a:p>
        </p:txBody>
      </p:sp>
      <p:sp>
        <p:nvSpPr>
          <p:cNvPr id="11" name="QB_5_AN.57_1#4861c7d83.blank?pid=d1ee17c97&amp;color=0,55,96&amp;vpa=37&amp;vtp=1&amp;bbb=1"/>
          <p:cNvSpPr/>
          <p:nvPr/>
        </p:nvSpPr>
        <p:spPr>
          <a:xfrm>
            <a:off x="483076" y="4060945"/>
            <a:ext cx="628173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What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impresses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most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lifelike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birds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painting.</a:t>
            </a:r>
            <a:endParaRPr lang="en-US" altLang="zh-CN" dirty="0"/>
          </a:p>
        </p:txBody>
      </p:sp>
      <p:sp>
        <p:nvSpPr>
          <p:cNvPr id="14" name="QB_5_AN.59_1#4861c7d83.blank?pid=d1ee17c97&amp;color=0,55,96&amp;vpa=38&amp;vtp=1&amp;bbb=1"/>
          <p:cNvSpPr/>
          <p:nvPr/>
        </p:nvSpPr>
        <p:spPr>
          <a:xfrm>
            <a:off x="470376" y="4899145"/>
            <a:ext cx="104282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artwork/work</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painted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Qi</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Baishi,</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whose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style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influenced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traditional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Chinese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culture.</a:t>
            </a:r>
            <a:endParaRPr lang="en-US" altLang="zh-CN" dirty="0"/>
          </a:p>
        </p:txBody>
      </p:sp>
      <p:sp>
        <p:nvSpPr>
          <p:cNvPr id="17" name="QB_5_AN.61_1#4861c7d83.blank?pid=d1ee17c97&amp;color=0,55,96&amp;vpa=39&amp;vtp=1&amp;bbb=1"/>
          <p:cNvSpPr/>
          <p:nvPr/>
        </p:nvSpPr>
        <p:spPr>
          <a:xfrm>
            <a:off x="533876" y="5716390"/>
            <a:ext cx="8019479"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wanted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convey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idea</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that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humans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nature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should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live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harmony.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bg/>
                                          </p:spTgt>
                                        </p:tgtEl>
                                        <p:attrNameLst>
                                          <p:attrName>style.visibility</p:attrName>
                                        </p:attrNameLst>
                                      </p:cBhvr>
                                      <p:to>
                                        <p:strVal val="visible"/>
                                      </p:to>
                                    </p:set>
                                    <p:animEffect transition="in" filter="fade">
                                      <p:cBhvr>
                                        <p:cTn id="23" dur="500"/>
                                        <p:tgtEl>
                                          <p:spTgt spid="11">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fade">
                                      <p:cBhvr>
                                        <p:cTn id="26" dur="500"/>
                                        <p:tgtEl>
                                          <p:spTgt spid="11">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4">
                                            <p:bg/>
                                          </p:spTgt>
                                        </p:tgtEl>
                                        <p:attrNameLst>
                                          <p:attrName>style.visibility</p:attrName>
                                        </p:attrNameLst>
                                      </p:cBhvr>
                                      <p:to>
                                        <p:strVal val="visible"/>
                                      </p:to>
                                    </p:set>
                                    <p:animEffect transition="in" filter="fade">
                                      <p:cBhvr>
                                        <p:cTn id="31" dur="500"/>
                                        <p:tgtEl>
                                          <p:spTgt spid="1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xEl>
                                              <p:pRg st="0" end="0"/>
                                            </p:txEl>
                                          </p:spTgt>
                                        </p:tgtEl>
                                        <p:attrNameLst>
                                          <p:attrName>style.visibility</p:attrName>
                                        </p:attrNameLst>
                                      </p:cBhvr>
                                      <p:to>
                                        <p:strVal val="visible"/>
                                      </p:to>
                                    </p:set>
                                    <p:animEffect transition="in" filter="fade">
                                      <p:cBhvr>
                                        <p:cTn id="34" dur="500"/>
                                        <p:tgtEl>
                                          <p:spTgt spid="14">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7">
                                            <p:bg/>
                                          </p:spTgt>
                                        </p:tgtEl>
                                        <p:attrNameLst>
                                          <p:attrName>style.visibility</p:attrName>
                                        </p:attrNameLst>
                                      </p:cBhvr>
                                      <p:to>
                                        <p:strVal val="visible"/>
                                      </p:to>
                                    </p:set>
                                    <p:animEffect transition="in" filter="fade">
                                      <p:cBhvr>
                                        <p:cTn id="39" dur="500"/>
                                        <p:tgtEl>
                                          <p:spTgt spid="1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xEl>
                                              <p:pRg st="0" end="0"/>
                                            </p:txEl>
                                          </p:spTgt>
                                        </p:tgtEl>
                                        <p:attrNameLst>
                                          <p:attrName>style.visibility</p:attrName>
                                        </p:attrNameLst>
                                      </p:cBhvr>
                                      <p:to>
                                        <p:strVal val="visible"/>
                                      </p:to>
                                    </p:set>
                                    <p:animEffect transition="in" filter="fade">
                                      <p:cBhvr>
                                        <p:cTn id="4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8" grpId="0" build="p" animBg="1"/>
      <p:bldP spid="11" grpId="0" build="p" animBg="1"/>
      <p:bldP spid="14" grpId="0" build="p" animBg="1"/>
      <p:bldP spid="17"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C_4_BD#b4a7ffc25?pid=bb2042551&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模拟演练</a:t>
            </a:r>
            <a:endParaRPr lang="en-US" altLang="zh-CN" sz="2200" dirty="0"/>
          </a:p>
        </p:txBody>
      </p:sp>
      <p:sp>
        <p:nvSpPr>
          <p:cNvPr id="3" name="QO_5_BD.62_1#bf3a99cff?pid=b4a7ffc25&amp;color=0,55,96&amp;vtp=1&amp;bbb=1"/>
          <p:cNvSpPr/>
          <p:nvPr/>
        </p:nvSpPr>
        <p:spPr>
          <a:xfrm>
            <a:off x="502920" y="2014535"/>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观察下图并根据所给材料介绍齐白石先生的这幅画。</a:t>
            </a:r>
            <a:endParaRPr lang="en-US" altLang="zh-CN" sz="1800" dirty="0"/>
          </a:p>
        </p:txBody>
      </p:sp>
      <p:pic>
        <p:nvPicPr>
          <p:cNvPr id="4" name="QO_5_BD.62_2#bf3a99cff?pid=b4a7ffc25&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08576" y="2495550"/>
            <a:ext cx="235915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62_3#bf3a99cff?pid=b4a7ffc25&amp;color=0,55,96&amp;vtp=1&amp;bbb=1&amp;hb=1"/>
          <p:cNvSpPr/>
          <p:nvPr/>
        </p:nvSpPr>
        <p:spPr>
          <a:xfrm>
            <a:off x="502920" y="4197350"/>
            <a:ext cx="10570464" cy="20307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齐白石（1864—1957）是我国最著名的画家之一。他从小生在农村</a:t>
            </a:r>
            <a:r>
              <a:rPr lang="en-US" altLang="zh-CN" sz="1800" b="0" i="0">
                <a:solidFill>
                  <a:srgbClr val="003760"/>
                </a:solidFill>
                <a:latin typeface="Times New Roman" pitchFamily="34" charset="0"/>
                <a:ea typeface="微软雅黑" pitchFamily="34" charset="-122"/>
                <a:cs typeface="Times New Roman" pitchFamily="34" charset="-120"/>
              </a:rPr>
              <a:t>,对童年的农村生活有着特殊的情</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感</a:t>
            </a:r>
            <a:r>
              <a:rPr lang="en-US" altLang="zh-CN" sz="1800" b="0" i="0" dirty="0">
                <a:solidFill>
                  <a:srgbClr val="003760"/>
                </a:solidFill>
                <a:latin typeface="Times New Roman" pitchFamily="34" charset="0"/>
                <a:ea typeface="微软雅黑" pitchFamily="34" charset="-122"/>
                <a:cs typeface="Times New Roman" pitchFamily="34" charset="-120"/>
              </a:rPr>
              <a:t>,在齐白石的作品中,童真之心总是伴随着乡土之心、农民之心。他最擅长画小虾、小虫等小动物，</a:t>
            </a:r>
            <a:r>
              <a:rPr lang="en-US" altLang="zh-CN" sz="1800" b="0" i="0">
                <a:solidFill>
                  <a:srgbClr val="003760"/>
                </a:solidFill>
                <a:latin typeface="Times New Roman" pitchFamily="34" charset="0"/>
                <a:ea typeface="微软雅黑" pitchFamily="34" charset="-122"/>
                <a:cs typeface="Times New Roman" pitchFamily="34" charset="-120"/>
              </a:rPr>
              <a:t>另外，</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在篆刻方面他也颇有建树</a:t>
            </a:r>
            <a:r>
              <a:rPr lang="en-US" altLang="zh-CN" sz="1800" b="0" i="0" dirty="0">
                <a:solidFill>
                  <a:srgbClr val="003760"/>
                </a:solidFill>
                <a:latin typeface="Times New Roman" pitchFamily="34" charset="0"/>
                <a:ea typeface="微软雅黑" pitchFamily="34" charset="-122"/>
                <a:cs typeface="Times New Roman" pitchFamily="34" charset="-120"/>
              </a:rPr>
              <a:t>。身为当代杰出的艺术家，他继承了中华民族艺术的优秀传统。他的画</a:t>
            </a:r>
            <a:r>
              <a:rPr lang="en-US" altLang="zh-CN" sz="1800" b="0" i="0">
                <a:solidFill>
                  <a:srgbClr val="003760"/>
                </a:solidFill>
                <a:latin typeface="Times New Roman" pitchFamily="34" charset="0"/>
                <a:ea typeface="微软雅黑" pitchFamily="34" charset="-122"/>
                <a:cs typeface="Times New Roman" pitchFamily="34" charset="-120"/>
              </a:rPr>
              <a:t>，无论山</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水</a:t>
            </a:r>
            <a:r>
              <a:rPr lang="en-US" altLang="zh-CN" sz="1800" b="0" i="0" dirty="0">
                <a:solidFill>
                  <a:srgbClr val="003760"/>
                </a:solidFill>
                <a:latin typeface="Times New Roman" pitchFamily="34" charset="0"/>
                <a:ea typeface="微软雅黑" pitchFamily="34" charset="-122"/>
                <a:cs typeface="Times New Roman" pitchFamily="34" charset="-120"/>
              </a:rPr>
              <a:t>、花卉或虫草，都能给人明朗、清新、简练、生气勃勃之感，并且具有鲜明的民族特色</a:t>
            </a:r>
            <a:r>
              <a:rPr lang="en-US" altLang="zh-CN" sz="1800" b="0" i="0">
                <a:solidFill>
                  <a:srgbClr val="003760"/>
                </a:solidFill>
                <a:latin typeface="Times New Roman" pitchFamily="34" charset="0"/>
                <a:ea typeface="微软雅黑" pitchFamily="34" charset="-122"/>
                <a:cs typeface="Times New Roman" pitchFamily="34" charset="-120"/>
              </a:rPr>
              <a:t>，达到了形神兼</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备</a:t>
            </a:r>
            <a:r>
              <a:rPr lang="en-US" altLang="zh-CN" b="0" i="0" dirty="0">
                <a:solidFill>
                  <a:srgbClr val="003760"/>
                </a:solidFill>
                <a:latin typeface="Times New Roman" pitchFamily="34" charset="0"/>
                <a:ea typeface="微软雅黑" pitchFamily="34" charset="-122"/>
                <a:cs typeface="Times New Roman" pitchFamily="34" charset="-120"/>
              </a:rPr>
              <a:t>、情景交融的境界。</a:t>
            </a:r>
            <a:endParaRPr lang="en-US" altLang="zh-CN"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O_5_BD.62_4#bf3a99cff?pid=b4a7ffc25&amp;color=0,55,96&amp;mp=1&amp;vtp=1&amp;bt=1&amp;bbb=1"/>
          <p:cNvSpPr/>
          <p:nvPr/>
        </p:nvSpPr>
        <p:spPr>
          <a:xfrm>
            <a:off x="502920" y="1508760"/>
            <a:ext cx="10570464" cy="11923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注意：写作词数应为80个左右。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参考词汇</a:t>
            </a:r>
            <a:r>
              <a:rPr lang="en-US" altLang="zh-CN" sz="1800" b="0" i="0" dirty="0">
                <a:solidFill>
                  <a:srgbClr val="003760"/>
                </a:solidFill>
                <a:latin typeface="Times New Roman" pitchFamily="34" charset="0"/>
                <a:ea typeface="微软雅黑" pitchFamily="34" charset="-122"/>
                <a:cs typeface="Times New Roman" pitchFamily="34" charset="-120"/>
              </a:rPr>
              <a:t>：篆刻seal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虾shrimp</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_</a:t>
            </a:r>
            <a:r>
              <a:rPr lang="en-US" altLang="zh-CN" sz="1800" b="0" i="0">
                <a:solidFill>
                  <a:srgbClr val="003760"/>
                </a:solidFill>
                <a:latin typeface="Times New Roman" pitchFamily="34" charset="0"/>
                <a:ea typeface="微软雅黑" pitchFamily="34" charset="-122"/>
                <a:cs typeface="Times New Roman" pitchFamily="34" charset="-120"/>
              </a:rPr>
              <a:t>____________________</a:t>
            </a:r>
            <a:endParaRPr lang="en-US" altLang="zh-CN" sz="1800"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O_5_EX.63_1#bf3a99cff?pid=b4a7ffc25&amp;color=0,55,96&amp;mp=1&amp;vtp=1&amp;bt=1&amp;bbb=1"/>
          <p:cNvSpPr/>
          <p:nvPr/>
        </p:nvSpPr>
        <p:spPr>
          <a:xfrm>
            <a:off x="502920" y="1517904"/>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63_2#bf3a99cff?pid=b4a7ffc25&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9013"/>
            <a:ext cx="6409944" cy="27889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O_5_AN.64_1#bf3a99cff?pid=b4a7ffc25&amp;color=0,55,96&amp;mp=1&amp;vtp=1&amp;bt=1&amp;bbb=1&amp;hb=1"/>
          <p:cNvSpPr/>
          <p:nvPr/>
        </p:nvSpPr>
        <p:spPr>
          <a:xfrm>
            <a:off x="502920" y="1517904"/>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This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shrimp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Qi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Baishi,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China's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greatest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painters,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followed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traditional</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Chinese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style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painting.Qi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Baishi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expert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drawing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shrimps,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master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seal</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cutting</a:t>
            </a:r>
            <a:r>
              <a:rPr lang="en-US" altLang="zh-CN" sz="1800" b="0"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Qi</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Baishi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observed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nature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very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carefully,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paintings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special.Look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at</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these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little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shrimps!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lively,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vivid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full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vigour.</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concerned,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represents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Qi's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keen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observation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own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understanding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of</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b="0" i="0">
                <a:solidFill>
                  <a:srgbClr val="FF0000"/>
                </a:solidFill>
                <a:latin typeface="Times New Roman" pitchFamily="34" charset="0"/>
                <a:ea typeface="微软雅黑" pitchFamily="34" charset="-122"/>
                <a:cs typeface="Times New Roman" pitchFamily="34" charset="-120"/>
              </a:rPr>
              <a:t>the</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world.I</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can't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imagine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him</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creating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all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without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using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any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colour!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P_5#7b247b9ea?sp=1&amp;pid=b4a7ffc25&amp;color=0,55,96&amp;vtp=1&amp;bt=1&amp;bbb=1"/>
          <p:cNvSpPr/>
          <p:nvPr/>
        </p:nvSpPr>
        <p:spPr>
          <a:xfrm>
            <a:off x="502920" y="1517904"/>
            <a:ext cx="10570464" cy="24496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请总结你学到的有用表达：</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高级词汇】</a:t>
            </a:r>
            <a:endParaRPr lang="en-US" altLang="zh-CN" sz="1800" dirty="0"/>
          </a:p>
          <a:p>
            <a:pPr>
              <a:lnSpc>
                <a:spcPts val="33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高级句式】</a:t>
            </a:r>
            <a:endParaRPr lang="en-US" altLang="zh-CN" sz="1800" dirty="0"/>
          </a:p>
          <a:p>
            <a:pPr>
              <a:lnSpc>
                <a:spcPts val="33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a:p>
            <a:pPr algn="r">
              <a:lnSpc>
                <a:spcPts val="3100"/>
              </a:lnSpc>
            </a:pPr>
            <a:r>
              <a:rPr lang="en-US" altLang="zh-CN" b="1" i="0">
                <a:solidFill>
                  <a:srgbClr val="003760"/>
                </a:solidFill>
                <a:latin typeface="Times New Roman" pitchFamily="34" charset="0"/>
                <a:ea typeface="微软雅黑" pitchFamily="34" charset="-122"/>
                <a:cs typeface="Times New Roman" pitchFamily="34" charset="-120"/>
              </a:rPr>
              <a:t>对</a:t>
            </a:r>
            <a:r>
              <a:rPr lang="en-US" altLang="zh-CN" sz="1800" b="1" i="0">
                <a:solidFill>
                  <a:srgbClr val="003760"/>
                </a:solidFill>
                <a:latin typeface="Times New Roman" pitchFamily="34" charset="0"/>
                <a:ea typeface="微软雅黑" pitchFamily="34" charset="-122"/>
                <a:cs typeface="Times New Roman" pitchFamily="34" charset="-120"/>
              </a:rPr>
              <a:t>应练习见</a:t>
            </a:r>
            <a:r>
              <a:rPr lang="en-US" altLang="zh-CN" sz="1800" b="1" i="0" dirty="0">
                <a:solidFill>
                  <a:srgbClr val="003760"/>
                </a:solidFill>
                <a:latin typeface="Times New Roman" pitchFamily="34" charset="0"/>
                <a:ea typeface="微软雅黑" pitchFamily="34" charset="-122"/>
                <a:cs typeface="Times New Roman" pitchFamily="34" charset="-120"/>
              </a:rPr>
              <a:t>《巩固练》L41</a:t>
            </a:r>
            <a:endParaRPr lang="en-US" altLang="zh-CN" sz="1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P_3#68b023803?pid=8657e50ce&amp;color=0,55,96&amp;vtp=1&amp;bt=1&amp;bbb=1"/>
          <p:cNvSpPr/>
          <p:nvPr/>
        </p:nvSpPr>
        <p:spPr>
          <a:xfrm>
            <a:off x="502920" y="1512000"/>
            <a:ext cx="10570464" cy="1611440"/>
          </a:xfrm>
          <a:prstGeom prst="rect">
            <a:avLst/>
          </a:prstGeom>
          <a:noFill/>
          <a:ln/>
        </p:spPr>
        <p:txBody>
          <a:bodyPr wrap="none" lIns="0" tIns="0" rIns="0" bIns="0" rtlCol="0" anchor="t"/>
          <a:lstStyle/>
          <a:p>
            <a:pPr algn="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对应练习见《巩固练》L41</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敲</a:t>
            </a:r>
            <a:r>
              <a:rPr lang="en-US" altLang="zh-CN" sz="1800" b="1" i="0">
                <a:solidFill>
                  <a:srgbClr val="003760"/>
                </a:solidFill>
                <a:latin typeface="Times New Roman" pitchFamily="34" charset="0"/>
                <a:ea typeface="微软雅黑" pitchFamily="34" charset="-122"/>
                <a:cs typeface="Times New Roman" pitchFamily="34" charset="-120"/>
              </a:rPr>
              <a:t>黑板</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regard,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frequent,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shade，感叹句的用法，独立主格结构等。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5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2.语言技能：</a:t>
            </a:r>
            <a:r>
              <a:rPr kumimoji="0" lang="en-US" altLang="zh-CN" sz="1800" b="0" i="0" u="none" strike="noStrike" kern="1200" cap="none" spc="-5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能分析并概括语篇中的主要观点和事实；能根据需要设计合理的语篇结构；学会介绍艺术作品。</a:t>
            </a:r>
            <a:endParaRPr lang="en-US" altLang="zh-CN" sz="1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bcc3f6368?pid=431a59567&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dc607c9c7?pid=bcc3f6368&amp;color=0,55,96&amp;vtp=1&amp;bbb=1"/>
          <p:cNvSpPr/>
          <p:nvPr/>
        </p:nvSpPr>
        <p:spPr>
          <a:xfrm>
            <a:off x="502920" y="2045175"/>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1.majesty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2.gallop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3.hoof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.葡萄酒</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.资助</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.赞助者；倡导者</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.花瓶</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.大部分；主要地</a:t>
            </a:r>
            <a:endParaRPr lang="en-US" altLang="zh-CN" sz="1800" dirty="0"/>
          </a:p>
        </p:txBody>
      </p:sp>
      <p:sp>
        <p:nvSpPr>
          <p:cNvPr id="4" name="QB_5_AN.2_1#dc607c9c7.blank?pid=bcc3f6368&amp;color=0,55,96&amp;vpa=1&amp;vtp=1&amp;bbb=1"/>
          <p:cNvSpPr/>
          <p:nvPr/>
        </p:nvSpPr>
        <p:spPr>
          <a:xfrm>
            <a:off x="1676876" y="2014695"/>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陛下</a:t>
            </a:r>
            <a:endParaRPr lang="en-US" altLang="zh-CN" dirty="0"/>
          </a:p>
        </p:txBody>
      </p:sp>
      <p:sp>
        <p:nvSpPr>
          <p:cNvPr id="6" name="QB_5_AN.4_1#dc607c9c7.blank?pid=bcc3f6368&amp;color=0,55,96&amp;vpa=2&amp;vtp=1&amp;bbb=1"/>
          <p:cNvSpPr/>
          <p:nvPr/>
        </p:nvSpPr>
        <p:spPr>
          <a:xfrm>
            <a:off x="1524476" y="2433795"/>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（马）飞奔，疾驰</a:t>
            </a:r>
            <a:endParaRPr lang="en-US" altLang="zh-CN" dirty="0"/>
          </a:p>
        </p:txBody>
      </p:sp>
      <p:sp>
        <p:nvSpPr>
          <p:cNvPr id="8" name="QB_5_AN.6_1#dc607c9c7.blank?pid=bcc3f6368&amp;color=0,55,96&amp;vpa=3&amp;vtp=1&amp;bbb=1"/>
          <p:cNvSpPr/>
          <p:nvPr/>
        </p:nvSpPr>
        <p:spPr>
          <a:xfrm>
            <a:off x="1848326" y="2852895"/>
            <a:ext cx="14366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hoofs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hooves</a:t>
            </a:r>
            <a:endParaRPr lang="en-US" altLang="zh-CN" dirty="0"/>
          </a:p>
        </p:txBody>
      </p:sp>
      <p:sp>
        <p:nvSpPr>
          <p:cNvPr id="9" name="QB_5_AN.7_1#dc607c9c7.blank?pid=bcc3f6368&amp;color=0,55,96&amp;vpa=4&amp;vtp=1"/>
          <p:cNvSpPr/>
          <p:nvPr/>
        </p:nvSpPr>
        <p:spPr>
          <a:xfrm>
            <a:off x="3677126" y="2852895"/>
            <a:ext cx="395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蹄</a:t>
            </a:r>
            <a:endParaRPr lang="en-US" altLang="zh-CN" dirty="0"/>
          </a:p>
        </p:txBody>
      </p:sp>
      <p:sp>
        <p:nvSpPr>
          <p:cNvPr id="11" name="QB_5_AN.9_1#dc607c9c7.blank?pid=bcc3f6368&amp;color=0,55,96&amp;vpa=5&amp;vtp=1&amp;bbb=1"/>
          <p:cNvSpPr/>
          <p:nvPr/>
        </p:nvSpPr>
        <p:spPr>
          <a:xfrm>
            <a:off x="692626" y="3271995"/>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wine</a:t>
            </a:r>
            <a:endParaRPr lang="en-US" altLang="zh-CN" dirty="0"/>
          </a:p>
        </p:txBody>
      </p:sp>
      <p:sp>
        <p:nvSpPr>
          <p:cNvPr id="13" name="QB_5_AN.11_1#dc607c9c7.blank?pid=bcc3f6368&amp;color=0,55,96&amp;vpa=6&amp;vtp=1&amp;bbb=1"/>
          <p:cNvSpPr/>
          <p:nvPr/>
        </p:nvSpPr>
        <p:spPr>
          <a:xfrm>
            <a:off x="667226" y="3678395"/>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sponsor</a:t>
            </a:r>
            <a:endParaRPr lang="en-US" altLang="zh-CN" dirty="0"/>
          </a:p>
        </p:txBody>
      </p:sp>
      <p:sp>
        <p:nvSpPr>
          <p:cNvPr id="15" name="QB_5_AN.13_1#dc607c9c7.blank?pid=bcc3f6368&amp;color=0,55,96&amp;vpa=7&amp;vtp=1&amp;bbb=1"/>
          <p:cNvSpPr/>
          <p:nvPr/>
        </p:nvSpPr>
        <p:spPr>
          <a:xfrm>
            <a:off x="654526" y="4110195"/>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vase</a:t>
            </a:r>
            <a:endParaRPr lang="en-US" altLang="zh-CN" dirty="0"/>
          </a:p>
        </p:txBody>
      </p:sp>
      <p:sp>
        <p:nvSpPr>
          <p:cNvPr id="17" name="QB_5_AN.15_1#dc607c9c7.blank?pid=bcc3f6368&amp;color=0,55,96&amp;vpa=8&amp;vtp=1&amp;bbb=1"/>
          <p:cNvSpPr/>
          <p:nvPr/>
        </p:nvSpPr>
        <p:spPr>
          <a:xfrm>
            <a:off x="654526" y="4495640"/>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mostly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fade">
                                      <p:cBhvr>
                                        <p:cTn id="63" dur="500"/>
                                        <p:tgtEl>
                                          <p:spTgt spid="17">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9" grpId="0" build="p" animBg="1"/>
      <p:bldP spid="11" grpId="0" build="p" animBg="1"/>
      <p:bldP spid="13" grpId="0" build="p" animBg="1"/>
      <p:bldP spid="15" grpId="0" build="p" animBg="1"/>
      <p:bldP spid="1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16_1#f8a631d26?pid=bcc3f6368&amp;color=0,55,96&amp;vtp=1&amp;bt=1&amp;bbb=1&amp;hb=1"/>
          <p:cNvSpPr/>
          <p:nvPr/>
        </p:nvSpPr>
        <p:spPr>
          <a:xfrm>
            <a:off x="502920" y="1508759"/>
            <a:ext cx="10570464" cy="24466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.宏伟的，壮丽的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派①</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.壮观地；</a:t>
            </a:r>
            <a:r>
              <a:rPr lang="en-US" altLang="zh-CN" sz="1800" b="0" i="0">
                <a:solidFill>
                  <a:srgbClr val="003760"/>
                </a:solidFill>
                <a:latin typeface="Times New Roman" pitchFamily="34" charset="0"/>
                <a:ea typeface="微软雅黑" pitchFamily="34" charset="-122"/>
                <a:cs typeface="Times New Roman" pitchFamily="34" charset="-120"/>
              </a:rPr>
              <a:t>宏伟地</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壮丽；</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宏伟；富丽堂皇</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9.bare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派barely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10.dirt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.脏的；不道德的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.皇帝</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.女皇；皇后</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.帝国</a:t>
            </a:r>
            <a:endParaRPr lang="en-US" altLang="zh-CN" dirty="0"/>
          </a:p>
        </p:txBody>
      </p:sp>
      <p:sp>
        <p:nvSpPr>
          <p:cNvPr id="3" name="QB_5_AN.17_1#f8a631d26.blank?pid=bcc3f6368&amp;color=0,55,96&amp;vpa=9&amp;vtp=1&amp;bbb=1"/>
          <p:cNvSpPr/>
          <p:nvPr/>
        </p:nvSpPr>
        <p:spPr>
          <a:xfrm>
            <a:off x="654526" y="1465579"/>
            <a:ext cx="1258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magnificent</a:t>
            </a:r>
            <a:endParaRPr lang="en-US" altLang="zh-CN" dirty="0"/>
          </a:p>
        </p:txBody>
      </p:sp>
      <p:sp>
        <p:nvSpPr>
          <p:cNvPr id="4" name="QB_5_AN.18_1#f8a631d26.blank?pid=bcc3f6368&amp;color=0,55,96&amp;vpa=10&amp;vtp=1&amp;bbb=1"/>
          <p:cNvSpPr/>
          <p:nvPr/>
        </p:nvSpPr>
        <p:spPr>
          <a:xfrm>
            <a:off x="4572476" y="1465579"/>
            <a:ext cx="1436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magnificently</a:t>
            </a:r>
            <a:endParaRPr lang="en-US" altLang="zh-CN" dirty="0"/>
          </a:p>
        </p:txBody>
      </p:sp>
      <p:sp>
        <p:nvSpPr>
          <p:cNvPr id="5" name="QB_5_AN.19_1#f8a631d26.blank?pid=bcc3f6368&amp;color=0,55,96&amp;vpa=11&amp;vtp=1&amp;bbb=1"/>
          <p:cNvSpPr/>
          <p:nvPr/>
        </p:nvSpPr>
        <p:spPr>
          <a:xfrm>
            <a:off x="8515825" y="1465579"/>
            <a:ext cx="1398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magnificence</a:t>
            </a:r>
            <a:endParaRPr lang="en-US" altLang="zh-CN" dirty="0"/>
          </a:p>
        </p:txBody>
      </p:sp>
      <p:sp>
        <p:nvSpPr>
          <p:cNvPr id="7" name="QB_5_AN.21_1#f8a631d26.blank?pid=bcc3f6368&amp;color=0,55,96&amp;vpa=12&amp;vtp=1&amp;bbb=1"/>
          <p:cNvSpPr/>
          <p:nvPr/>
        </p:nvSpPr>
        <p:spPr>
          <a:xfrm>
            <a:off x="1346676" y="2316479"/>
            <a:ext cx="1538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使暴露，露出</a:t>
            </a:r>
            <a:endParaRPr lang="en-US" altLang="zh-CN" dirty="0"/>
          </a:p>
        </p:txBody>
      </p:sp>
      <p:sp>
        <p:nvSpPr>
          <p:cNvPr id="8" name="QB_5_AN.22_1#f8a631d26.blank?pid=bcc3f6368&amp;color=0,55,96&amp;vpa=13&amp;vtp=1&amp;bbb=1"/>
          <p:cNvSpPr/>
          <p:nvPr/>
        </p:nvSpPr>
        <p:spPr>
          <a:xfrm>
            <a:off x="3410426" y="2316479"/>
            <a:ext cx="852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裸露的</a:t>
            </a:r>
            <a:endParaRPr lang="en-US" altLang="zh-CN" dirty="0"/>
          </a:p>
        </p:txBody>
      </p:sp>
      <p:sp>
        <p:nvSpPr>
          <p:cNvPr id="9" name="QB_5_AN.23_1#f8a631d26.blank?pid=bcc3f6368&amp;color=0,55,96&amp;vpa=14&amp;vtp=1&amp;bbb=1"/>
          <p:cNvSpPr/>
          <p:nvPr/>
        </p:nvSpPr>
        <p:spPr>
          <a:xfrm>
            <a:off x="5626576" y="2316479"/>
            <a:ext cx="2224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仅够的几乎不；仅仅</a:t>
            </a:r>
            <a:endParaRPr lang="en-US" altLang="zh-CN" dirty="0"/>
          </a:p>
        </p:txBody>
      </p:sp>
      <p:sp>
        <p:nvSpPr>
          <p:cNvPr id="11" name="QB_5_AN.25_1#f8a631d26.blank?pid=bcc3f6368&amp;color=0,55,96&amp;vpa=15&amp;vtp=1&amp;bbb=1"/>
          <p:cNvSpPr/>
          <p:nvPr/>
        </p:nvSpPr>
        <p:spPr>
          <a:xfrm>
            <a:off x="1397476" y="2735579"/>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灰尘</a:t>
            </a:r>
            <a:endParaRPr lang="en-US" altLang="zh-CN" dirty="0"/>
          </a:p>
        </p:txBody>
      </p:sp>
      <p:sp>
        <p:nvSpPr>
          <p:cNvPr id="12" name="QB_5_AN.26_1#f8a631d26.blank?pid=bcc3f6368&amp;color=0,55,96&amp;vpa=16&amp;vtp=1&amp;bbb=1"/>
          <p:cNvSpPr/>
          <p:nvPr/>
        </p:nvSpPr>
        <p:spPr>
          <a:xfrm>
            <a:off x="2324576" y="2722879"/>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尘土dirty</a:t>
            </a:r>
            <a:endParaRPr lang="en-US" altLang="zh-CN" dirty="0"/>
          </a:p>
        </p:txBody>
      </p:sp>
      <p:sp>
        <p:nvSpPr>
          <p:cNvPr id="15" name="QB_5_AN.28_1#f8a631d26.blank?pid=bcc3f6368&amp;color=0,55,96&amp;vpa=17&amp;vtp=1&amp;bbb=1"/>
          <p:cNvSpPr/>
          <p:nvPr/>
        </p:nvSpPr>
        <p:spPr>
          <a:xfrm>
            <a:off x="747617" y="3141979"/>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emperor</a:t>
            </a:r>
            <a:endParaRPr lang="en-US" altLang="zh-CN" dirty="0"/>
          </a:p>
        </p:txBody>
      </p:sp>
      <p:sp>
        <p:nvSpPr>
          <p:cNvPr id="16" name="QB_5_AN.29_1#f8a631d26.blank?pid=bcc3f6368&amp;color=0,55,96&amp;vpa=18&amp;vtp=1&amp;bbb=1"/>
          <p:cNvSpPr/>
          <p:nvPr/>
        </p:nvSpPr>
        <p:spPr>
          <a:xfrm>
            <a:off x="3217767" y="3141979"/>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empress</a:t>
            </a:r>
            <a:endParaRPr lang="en-US" altLang="zh-CN" dirty="0"/>
          </a:p>
        </p:txBody>
      </p:sp>
      <p:sp>
        <p:nvSpPr>
          <p:cNvPr id="17" name="QB_5_AN.30_1#f8a631d26.blank?pid=bcc3f6368&amp;color=0,55,96&amp;vpa=19&amp;vtp=1&amp;bbb=1"/>
          <p:cNvSpPr/>
          <p:nvPr/>
        </p:nvSpPr>
        <p:spPr>
          <a:xfrm>
            <a:off x="711676" y="3540124"/>
            <a:ext cx="1030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②empire</a:t>
            </a:r>
            <a:endParaRPr lang="en-US" altLang="zh-CN" dirty="0"/>
          </a:p>
        </p:txBody>
      </p:sp>
      <p:sp>
        <p:nvSpPr>
          <p:cNvPr id="18" name="QB_5_BD.31_1#0c8a81d74?sp=1&amp;pid=bcc3f6368&amp;color=0,55,96&amp;vtp=1&amp;bbb=1"/>
          <p:cNvSpPr/>
          <p:nvPr/>
        </p:nvSpPr>
        <p:spPr>
          <a:xfrm>
            <a:off x="502920" y="398399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12.</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.经常发生的，频繁的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.常去，常到（某处）</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.经常地；</a:t>
            </a:r>
            <a:r>
              <a:rPr lang="en-US" altLang="zh-CN" sz="1800" b="0" i="0">
                <a:solidFill>
                  <a:srgbClr val="003760"/>
                </a:solidFill>
                <a:latin typeface="Times New Roman" pitchFamily="34" charset="0"/>
                <a:ea typeface="微软雅黑" pitchFamily="34" charset="-122"/>
                <a:cs typeface="Times New Roman" pitchFamily="34" charset="-120"/>
              </a:rPr>
              <a:t>频繁地</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.发生率；频率；频繁</a:t>
            </a:r>
            <a:endParaRPr lang="en-US" altLang="zh-CN" sz="1800" dirty="0"/>
          </a:p>
        </p:txBody>
      </p:sp>
      <p:sp>
        <p:nvSpPr>
          <p:cNvPr id="19" name="QB_5_AN.32_1#0c8a81d74.blank?pid=bcc3f6368&amp;color=0,55,96&amp;vpa=20&amp;vtp=1&amp;bbb=1"/>
          <p:cNvSpPr/>
          <p:nvPr/>
        </p:nvSpPr>
        <p:spPr>
          <a:xfrm>
            <a:off x="756126" y="3940810"/>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frequent</a:t>
            </a:r>
            <a:endParaRPr lang="en-US" altLang="zh-CN" dirty="0"/>
          </a:p>
        </p:txBody>
      </p:sp>
      <p:sp>
        <p:nvSpPr>
          <p:cNvPr id="20" name="QB_5_AN.33_1#0c8a81d74.blank?pid=bcc3f6368&amp;color=0,55,96&amp;vpa=21&amp;vtp=1&amp;bbb=1"/>
          <p:cNvSpPr/>
          <p:nvPr/>
        </p:nvSpPr>
        <p:spPr>
          <a:xfrm>
            <a:off x="952976" y="4338955"/>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frequently</a:t>
            </a:r>
            <a:endParaRPr lang="en-US" altLang="zh-CN" dirty="0"/>
          </a:p>
        </p:txBody>
      </p:sp>
      <p:sp>
        <p:nvSpPr>
          <p:cNvPr id="21" name="QB_5_AN.34_1#0c8a81d74.blank?pid=bcc3f6368&amp;color=0,55,96&amp;vpa=22&amp;vtp=1&amp;bbb=1"/>
          <p:cNvSpPr/>
          <p:nvPr/>
        </p:nvSpPr>
        <p:spPr>
          <a:xfrm>
            <a:off x="4553426" y="4338955"/>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frequency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0">
                                            <p:bg/>
                                          </p:spTgt>
                                        </p:tgtEl>
                                        <p:attrNameLst>
                                          <p:attrName>style.visibility</p:attrName>
                                        </p:attrNameLst>
                                      </p:cBhvr>
                                      <p:to>
                                        <p:strVal val="visible"/>
                                      </p:to>
                                    </p:set>
                                    <p:animEffect transition="in" filter="fade">
                                      <p:cBhvr>
                                        <p:cTn id="103" dur="500"/>
                                        <p:tgtEl>
                                          <p:spTgt spid="20">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0">
                                            <p:txEl>
                                              <p:pRg st="0" end="0"/>
                                            </p:txEl>
                                          </p:spTgt>
                                        </p:tgtEl>
                                        <p:attrNameLst>
                                          <p:attrName>style.visibility</p:attrName>
                                        </p:attrNameLst>
                                      </p:cBhvr>
                                      <p:to>
                                        <p:strVal val="visible"/>
                                      </p:to>
                                    </p:set>
                                    <p:animEffect transition="in" filter="fade">
                                      <p:cBhvr>
                                        <p:cTn id="106" dur="500"/>
                                        <p:tgtEl>
                                          <p:spTgt spid="20">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P spid="11" grpId="0" build="p" animBg="1"/>
      <p:bldP spid="12" grpId="0" build="p" animBg="1"/>
      <p:bldP spid="15" grpId="0" build="p" animBg="1"/>
      <p:bldP spid="16" grpId="0" build="p" animBg="1"/>
      <p:bldP spid="17" grpId="0" build="p" animBg="1"/>
      <p:bldP spid="19" grpId="0" build="p" animBg="1"/>
      <p:bldP spid="20" grpId="0" build="p" animBg="1"/>
      <p:bldP spid="21"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B_5_BD.35_1#d289a7c44?sp=1&amp;pid=bcc3f6368&amp;color=0,55,96&amp;vtp=1&amp;bt=1&amp;bb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13.</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.（色彩的）浓淡，深浅，色度；阴凉处</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.阴凉的；成荫的</a:t>
            </a:r>
            <a:endParaRPr lang="en-US" altLang="zh-CN" sz="1800" dirty="0"/>
          </a:p>
        </p:txBody>
      </p:sp>
      <p:sp>
        <p:nvSpPr>
          <p:cNvPr id="3" name="QB_5_AN.36_1#d289a7c44.blank?pid=bcc3f6368&amp;color=0,55,96&amp;vpa=23&amp;vtp=1&amp;bbb=1"/>
          <p:cNvSpPr/>
          <p:nvPr/>
        </p:nvSpPr>
        <p:spPr>
          <a:xfrm>
            <a:off x="768826" y="1478280"/>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shade</a:t>
            </a:r>
            <a:endParaRPr lang="en-US" altLang="zh-CN" dirty="0"/>
          </a:p>
        </p:txBody>
      </p:sp>
      <p:sp>
        <p:nvSpPr>
          <p:cNvPr id="4" name="QB_5_AN.37_1#d289a7c44.blank?pid=bcc3f6368&amp;color=0,55,96&amp;vpa=24&amp;vtp=1&amp;bbb=1"/>
          <p:cNvSpPr/>
          <p:nvPr/>
        </p:nvSpPr>
        <p:spPr>
          <a:xfrm>
            <a:off x="698976" y="1863725"/>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shady</a:t>
            </a:r>
            <a:endParaRPr lang="en-US" altLang="zh-CN" dirty="0"/>
          </a:p>
        </p:txBody>
      </p:sp>
      <p:sp>
        <p:nvSpPr>
          <p:cNvPr id="5" name="QB_5_BD.38_1#cd4802626?sp=1&amp;pid=bcc3f6368&amp;color=0,55,96&amp;vtp=1&amp;bbb=1"/>
          <p:cNvSpPr/>
          <p:nvPr/>
        </p:nvSpPr>
        <p:spPr>
          <a:xfrm>
            <a:off x="502920" y="2327275"/>
            <a:ext cx="10570464" cy="765810"/>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14.</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.喜爱的</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搭</a:t>
            </a:r>
            <a:r>
              <a:rPr lang="en-US" altLang="zh-CN" sz="1800" b="0" i="0">
                <a:solidFill>
                  <a:srgbClr val="003760"/>
                </a:solidFill>
                <a:latin typeface="Times New Roman" pitchFamily="34" charset="0"/>
                <a:ea typeface="微软雅黑" pitchFamily="34" charset="-122"/>
                <a:cs typeface="Times New Roman" pitchFamily="34" charset="-120"/>
              </a:rPr>
              <a:t>配</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喜欢</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
        <p:nvSpPr>
          <p:cNvPr id="6" name="QB_5_AN.39_1#cd4802626.blank?pid=bcc3f6368&amp;color=0,55,96&amp;vpa=25&amp;vtp=1&amp;bbb=1"/>
          <p:cNvSpPr/>
          <p:nvPr/>
        </p:nvSpPr>
        <p:spPr>
          <a:xfrm>
            <a:off x="756126" y="2296795"/>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fond</a:t>
            </a:r>
            <a:endParaRPr lang="en-US" altLang="zh-CN" dirty="0"/>
          </a:p>
        </p:txBody>
      </p:sp>
      <p:sp>
        <p:nvSpPr>
          <p:cNvPr id="7" name="QB_5_AN.40_1#cd4802626.blank?pid=bcc3f6368&amp;color=0,55,96&amp;vpa=26&amp;vtp=1&amp;bbb=1"/>
          <p:cNvSpPr/>
          <p:nvPr/>
        </p:nvSpPr>
        <p:spPr>
          <a:xfrm>
            <a:off x="978376" y="2694940"/>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a:t>
            </a:r>
            <a:endParaRPr lang="en-US" altLang="zh-CN" dirty="0"/>
          </a:p>
        </p:txBody>
      </p:sp>
      <p:sp>
        <p:nvSpPr>
          <p:cNvPr id="8" name="QB_5_AN.41_1#cd4802626.blank?pid=bcc3f6368&amp;color=0,55,96&amp;vpa=27&amp;vtp=1&amp;bbb=1"/>
          <p:cNvSpPr/>
          <p:nvPr/>
        </p:nvSpPr>
        <p:spPr>
          <a:xfrm>
            <a:off x="1499076" y="2694940"/>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fond</a:t>
            </a:r>
            <a:endParaRPr lang="en-US" altLang="zh-CN" dirty="0"/>
          </a:p>
        </p:txBody>
      </p:sp>
      <p:sp>
        <p:nvSpPr>
          <p:cNvPr id="9" name="QB_5_AN.42_1#cd4802626.blank?pid=bcc3f6368&amp;color=0,55,96&amp;vpa=28&amp;vtp=1&amp;bbb=1"/>
          <p:cNvSpPr/>
          <p:nvPr/>
        </p:nvSpPr>
        <p:spPr>
          <a:xfrm>
            <a:off x="2184876" y="269494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10" name="QB_5_BD.43_1#6939a816f?pid=bcc3f6368&amp;color=0,55,96&amp;vtp=1&amp;bbb=1"/>
          <p:cNvSpPr/>
          <p:nvPr/>
        </p:nvSpPr>
        <p:spPr>
          <a:xfrm>
            <a:off x="502920" y="3151505"/>
            <a:ext cx="10570464" cy="11893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15.</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偶然</a:t>
            </a:r>
            <a:r>
              <a:rPr lang="en-US" altLang="zh-CN" sz="1800" b="0" i="0">
                <a:solidFill>
                  <a:srgbClr val="003760"/>
                </a:solidFill>
                <a:latin typeface="Times New Roman" pitchFamily="34" charset="0"/>
                <a:ea typeface="微软雅黑" pitchFamily="34" charset="-122"/>
                <a:cs typeface="Times New Roman" pitchFamily="34" charset="-120"/>
              </a:rPr>
              <a:t>；意外地</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_____ 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日复一日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17.sing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praises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a:t>
            </a:r>
            <a:endParaRPr lang="en-US" altLang="zh-CN" sz="1800" dirty="0"/>
          </a:p>
        </p:txBody>
      </p:sp>
      <p:sp>
        <p:nvSpPr>
          <p:cNvPr id="11" name="QB_5_AN.44_1#6939a816f.blank?pid=bcc3f6368&amp;color=0,55,96&amp;vpa=29&amp;vtp=1&amp;bbb=1"/>
          <p:cNvSpPr/>
          <p:nvPr/>
        </p:nvSpPr>
        <p:spPr>
          <a:xfrm>
            <a:off x="794226" y="3108325"/>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by</a:t>
            </a:r>
            <a:endParaRPr lang="en-US" altLang="zh-CN" dirty="0"/>
          </a:p>
        </p:txBody>
      </p:sp>
      <p:sp>
        <p:nvSpPr>
          <p:cNvPr id="12" name="QB_5_AN.45_1#6939a816f.blank?pid=bcc3f6368&amp;color=0,55,96&amp;vpa=30&amp;vtp=1&amp;bbb=1"/>
          <p:cNvSpPr/>
          <p:nvPr/>
        </p:nvSpPr>
        <p:spPr>
          <a:xfrm>
            <a:off x="1327626" y="3121025"/>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accident</a:t>
            </a:r>
            <a:endParaRPr lang="en-US" altLang="zh-CN" dirty="0"/>
          </a:p>
        </p:txBody>
      </p:sp>
      <p:sp>
        <p:nvSpPr>
          <p:cNvPr id="14" name="QB_5_AN.47_1#6939a816f.blank?pid=bcc3f6368&amp;color=0,55,96&amp;vpa=31&amp;vtp=1&amp;bbb=1"/>
          <p:cNvSpPr/>
          <p:nvPr/>
        </p:nvSpPr>
        <p:spPr>
          <a:xfrm>
            <a:off x="806926" y="3527425"/>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day</a:t>
            </a:r>
            <a:endParaRPr lang="en-US" altLang="zh-CN" dirty="0"/>
          </a:p>
        </p:txBody>
      </p:sp>
      <p:sp>
        <p:nvSpPr>
          <p:cNvPr id="15" name="QB_5_AN.48_1#6939a816f.blank?pid=bcc3f6368&amp;color=0,55,96&amp;vpa=32&amp;vtp=1&amp;bbb=1"/>
          <p:cNvSpPr/>
          <p:nvPr/>
        </p:nvSpPr>
        <p:spPr>
          <a:xfrm>
            <a:off x="1441926" y="3540125"/>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after</a:t>
            </a:r>
            <a:endParaRPr lang="en-US" altLang="zh-CN" dirty="0"/>
          </a:p>
        </p:txBody>
      </p:sp>
      <p:sp>
        <p:nvSpPr>
          <p:cNvPr id="16" name="QB_5_AN.49_1#6939a816f.blank?pid=bcc3f6368&amp;color=0,55,96&amp;vpa=33&amp;vtp=1&amp;bbb=1"/>
          <p:cNvSpPr/>
          <p:nvPr/>
        </p:nvSpPr>
        <p:spPr>
          <a:xfrm>
            <a:off x="2178526" y="3527425"/>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day</a:t>
            </a:r>
            <a:endParaRPr lang="en-US" altLang="zh-CN" dirty="0"/>
          </a:p>
        </p:txBody>
      </p:sp>
      <p:sp>
        <p:nvSpPr>
          <p:cNvPr id="18" name="QB_5_AN.51_1#6939a816f.blank?pid=bcc3f6368&amp;color=0,55,96&amp;vpa=34&amp;vtp=1&amp;bbb=1"/>
          <p:cNvSpPr/>
          <p:nvPr/>
        </p:nvSpPr>
        <p:spPr>
          <a:xfrm>
            <a:off x="3112770" y="3938270"/>
            <a:ext cx="1600200" cy="34671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高度赞扬</a:t>
            </a:r>
            <a:r>
              <a:rPr lang="en-US" altLang="zh-CN" b="0" i="0" dirty="0">
                <a:solidFill>
                  <a:srgbClr val="FF0000"/>
                </a:solidFill>
                <a:latin typeface="SimSun" panose="02010600030101010101" pitchFamily="2" charset="-122"/>
                <a:ea typeface="微软雅黑" pitchFamily="34" charset="-122"/>
                <a:cs typeface="Times New Roman" pitchFamily="34" charset="-120"/>
              </a:rPr>
              <a:t>……</a:t>
            </a:r>
            <a:endParaRPr lang="en-US" altLang="zh-CN" dirty="0">
              <a:latin typeface="SimSun"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P spid="9" grpId="0" build="p" animBg="1"/>
      <p:bldP spid="11" grpId="0" build="p" animBg="1"/>
      <p:bldP spid="12" grpId="0" build="p" animBg="1"/>
      <p:bldP spid="14" grpId="0" build="p" animBg="1"/>
      <p:bldP spid="15" grpId="0" build="p" animBg="1"/>
      <p:bldP spid="16" grpId="0" build="p" animBg="1"/>
      <p:bldP spid="1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C_4_BD#2a50c2c1a?pid=431a59567&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_BD#6b944b778?pid=2a50c2c1a&amp;color=0,55,96&amp;vtp=1&amp;bbb=1&amp;hb=1"/>
          <p:cNvSpPr/>
          <p:nvPr/>
        </p:nvSpPr>
        <p:spPr>
          <a:xfrm>
            <a:off x="502920" y="2045175"/>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Even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after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thousand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years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passed,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still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feel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power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within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burning</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eyes</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bared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teeth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kicking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hooves.即使过了一千多年，我们仍然可以从它那炯炯有神的双眸</a:t>
            </a:r>
            <a:r>
              <a:rPr lang="en-US" altLang="zh-CN" sz="1800" b="1" i="0">
                <a:solidFill>
                  <a:srgbClr val="003760"/>
                </a:solidFill>
                <a:latin typeface="Times New Roman" pitchFamily="34" charset="0"/>
                <a:ea typeface="微软雅黑" pitchFamily="34" charset="-122"/>
                <a:cs typeface="Times New Roman" pitchFamily="34" charset="-120"/>
              </a:rPr>
              <a:t>、露出的</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牙齿和腾骧的马蹄中感受到它的力量。</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教材P58</a:t>
            </a:r>
            <a:endParaRPr lang="en-US" altLang="zh-CN" dirty="0"/>
          </a:p>
        </p:txBody>
      </p:sp>
      <p:pic>
        <p:nvPicPr>
          <p:cNvPr id="4" name="P_5_BD#6b944b778?pid=2a50c2c1a&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328012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68911ed99?pid=2a50c2c1a&amp;color=0,55,96&amp;vtp=1&amp;bbb=1"/>
          <p:cNvSpPr/>
          <p:nvPr/>
        </p:nvSpPr>
        <p:spPr>
          <a:xfrm>
            <a:off x="502920" y="3735642"/>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bare</a:t>
            </a:r>
            <a:endParaRPr lang="en-US" altLang="zh-CN" sz="2200" dirty="0"/>
          </a:p>
        </p:txBody>
      </p:sp>
      <p:sp>
        <p:nvSpPr>
          <p:cNvPr id="7" name="P_6#a63037afb?sp=1&amp;pid=68911ed99&amp;color=0,55,96&amp;vtp=1&amp;bbb=1"/>
          <p:cNvSpPr/>
          <p:nvPr/>
        </p:nvSpPr>
        <p:spPr>
          <a:xfrm>
            <a:off x="502920" y="4232006"/>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➊</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vt</a:t>
            </a:r>
            <a:r>
              <a:rPr lang="en-US" altLang="zh-CN" sz="1800" b="1" i="0" dirty="0">
                <a:solidFill>
                  <a:srgbClr val="003760"/>
                </a:solidFill>
                <a:latin typeface="Times New Roman" pitchFamily="34" charset="0"/>
                <a:ea typeface="微软雅黑" pitchFamily="34" charset="-122"/>
                <a:cs typeface="Times New Roman" pitchFamily="34" charset="-120"/>
              </a:rPr>
              <a:t>.使暴露；露出；揭开；脱掉（衣服）</a:t>
            </a:r>
            <a:endParaRPr lang="en-US" altLang="zh-CN" sz="1800" dirty="0"/>
          </a:p>
          <a:p>
            <a:pPr>
              <a:lnSpc>
                <a:spcPts val="3100"/>
              </a:lnSpc>
            </a:pPr>
            <a:r>
              <a:rPr lang="en-US" altLang="zh-CN" b="0" i="0" u="sng">
                <a:solidFill>
                  <a:srgbClr val="003760"/>
                </a:solidFill>
                <a:latin typeface="Times New Roman" pitchFamily="34" charset="0"/>
                <a:ea typeface="微软雅黑" pitchFamily="34" charset="-122"/>
                <a:cs typeface="Times New Roman" pitchFamily="34" charset="-120"/>
              </a:rPr>
              <a:t>B</a:t>
            </a:r>
            <a:r>
              <a:rPr lang="en-US" altLang="zh-CN" sz="1800" b="0" i="0" u="sng">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flag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raised.</a:t>
            </a:r>
            <a:r>
              <a:rPr lang="en-US" altLang="zh-CN" sz="1800" b="0" i="0" dirty="0">
                <a:solidFill>
                  <a:srgbClr val="003760"/>
                </a:solidFill>
                <a:latin typeface="Times New Roman" pitchFamily="34" charset="0"/>
                <a:ea typeface="楷体" pitchFamily="34" charset="-122"/>
                <a:cs typeface="Times New Roman" pitchFamily="34" charset="-120"/>
              </a:rPr>
              <a:t>升旗时要脱帽</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致敬</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2160</Words>
  <Application>Microsoft Office PowerPoint</Application>
  <PresentationFormat>宽屏</PresentationFormat>
  <Paragraphs>295</Paragraphs>
  <Slides>35</Slides>
  <Notes>35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35</vt:i4>
      </vt:variant>
    </vt:vector>
  </HeadingPairs>
  <TitlesOfParts>
    <vt:vector size="44"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2024-10-09T08:41:23Z</dcterms:created>
  <dcterms:modified xsi:type="dcterms:W3CDTF">2024-10-09T08:43:57Z</dcterms:modified>
  <cp:category/>
  <cp:contentStatus/>
</cp:coreProperties>
</file>